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</p:sldIdLst>
  <p:sldSz cx="15468600" cy="10693400"/>
  <p:notesSz cx="154686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619" y="-99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5739" y="3968749"/>
            <a:ext cx="8360409" cy="422783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38165" y="3968749"/>
            <a:ext cx="8393429" cy="4227195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445006" y="3948429"/>
            <a:ext cx="12606655" cy="4268470"/>
          </a:xfrm>
          <a:custGeom>
            <a:avLst/>
            <a:gdLst/>
            <a:ahLst/>
            <a:cxnLst/>
            <a:rect l="l" t="t" r="r" b="b"/>
            <a:pathLst>
              <a:path w="12606655" h="4268470">
                <a:moveTo>
                  <a:pt x="4188841" y="0"/>
                </a:moveTo>
                <a:lnTo>
                  <a:pt x="36576" y="0"/>
                </a:lnTo>
                <a:lnTo>
                  <a:pt x="0" y="0"/>
                </a:lnTo>
                <a:lnTo>
                  <a:pt x="0" y="36576"/>
                </a:lnTo>
                <a:lnTo>
                  <a:pt x="0" y="39497"/>
                </a:lnTo>
                <a:lnTo>
                  <a:pt x="0" y="39624"/>
                </a:lnTo>
                <a:lnTo>
                  <a:pt x="0" y="4231767"/>
                </a:lnTo>
                <a:lnTo>
                  <a:pt x="0" y="4268343"/>
                </a:lnTo>
                <a:lnTo>
                  <a:pt x="36576" y="4268343"/>
                </a:lnTo>
                <a:lnTo>
                  <a:pt x="4188841" y="4268343"/>
                </a:lnTo>
                <a:lnTo>
                  <a:pt x="4188841" y="4231767"/>
                </a:lnTo>
                <a:lnTo>
                  <a:pt x="36576" y="4231767"/>
                </a:lnTo>
                <a:lnTo>
                  <a:pt x="36576" y="39624"/>
                </a:lnTo>
                <a:lnTo>
                  <a:pt x="36576" y="39497"/>
                </a:lnTo>
                <a:lnTo>
                  <a:pt x="36576" y="36576"/>
                </a:lnTo>
                <a:lnTo>
                  <a:pt x="4188841" y="36576"/>
                </a:lnTo>
                <a:lnTo>
                  <a:pt x="4188841" y="0"/>
                </a:lnTo>
                <a:close/>
              </a:path>
              <a:path w="12606655" h="4268470">
                <a:moveTo>
                  <a:pt x="12606325" y="0"/>
                </a:moveTo>
                <a:lnTo>
                  <a:pt x="12606325" y="0"/>
                </a:lnTo>
                <a:lnTo>
                  <a:pt x="4188968" y="0"/>
                </a:lnTo>
                <a:lnTo>
                  <a:pt x="4188968" y="36576"/>
                </a:lnTo>
                <a:lnTo>
                  <a:pt x="4225544" y="36576"/>
                </a:lnTo>
                <a:lnTo>
                  <a:pt x="8377809" y="36576"/>
                </a:lnTo>
                <a:lnTo>
                  <a:pt x="8414385" y="36576"/>
                </a:lnTo>
                <a:lnTo>
                  <a:pt x="12569444" y="36576"/>
                </a:lnTo>
                <a:lnTo>
                  <a:pt x="12569444" y="39497"/>
                </a:lnTo>
                <a:lnTo>
                  <a:pt x="12569444" y="39624"/>
                </a:lnTo>
                <a:lnTo>
                  <a:pt x="12569444" y="4231767"/>
                </a:lnTo>
                <a:lnTo>
                  <a:pt x="8414385" y="4231767"/>
                </a:lnTo>
                <a:lnTo>
                  <a:pt x="8405241" y="4231767"/>
                </a:lnTo>
                <a:lnTo>
                  <a:pt x="8405241" y="39624"/>
                </a:lnTo>
                <a:lnTo>
                  <a:pt x="8405241" y="39497"/>
                </a:lnTo>
                <a:lnTo>
                  <a:pt x="8405241" y="36588"/>
                </a:lnTo>
                <a:lnTo>
                  <a:pt x="8377809" y="36588"/>
                </a:lnTo>
                <a:lnTo>
                  <a:pt x="8377809" y="39497"/>
                </a:lnTo>
                <a:lnTo>
                  <a:pt x="8377809" y="39624"/>
                </a:lnTo>
                <a:lnTo>
                  <a:pt x="8377809" y="4231767"/>
                </a:lnTo>
                <a:lnTo>
                  <a:pt x="4225544" y="4231767"/>
                </a:lnTo>
                <a:lnTo>
                  <a:pt x="4216400" y="4231767"/>
                </a:lnTo>
                <a:lnTo>
                  <a:pt x="4216400" y="39624"/>
                </a:lnTo>
                <a:lnTo>
                  <a:pt x="4216400" y="39497"/>
                </a:lnTo>
                <a:lnTo>
                  <a:pt x="4216400" y="36588"/>
                </a:lnTo>
                <a:lnTo>
                  <a:pt x="4188968" y="36588"/>
                </a:lnTo>
                <a:lnTo>
                  <a:pt x="4188968" y="39497"/>
                </a:lnTo>
                <a:lnTo>
                  <a:pt x="4188968" y="39624"/>
                </a:lnTo>
                <a:lnTo>
                  <a:pt x="4188968" y="4231767"/>
                </a:lnTo>
                <a:lnTo>
                  <a:pt x="4188968" y="4268343"/>
                </a:lnTo>
                <a:lnTo>
                  <a:pt x="4225544" y="4268343"/>
                </a:lnTo>
                <a:lnTo>
                  <a:pt x="8377809" y="4268343"/>
                </a:lnTo>
                <a:lnTo>
                  <a:pt x="8414385" y="4268343"/>
                </a:lnTo>
                <a:lnTo>
                  <a:pt x="12569444" y="4268343"/>
                </a:lnTo>
                <a:lnTo>
                  <a:pt x="12606325" y="4268343"/>
                </a:lnTo>
                <a:lnTo>
                  <a:pt x="12606325" y="4231767"/>
                </a:lnTo>
                <a:lnTo>
                  <a:pt x="12606325" y="39624"/>
                </a:lnTo>
                <a:lnTo>
                  <a:pt x="12606325" y="39497"/>
                </a:lnTo>
                <a:lnTo>
                  <a:pt x="12606325" y="36576"/>
                </a:lnTo>
                <a:lnTo>
                  <a:pt x="12606325" y="0"/>
                </a:lnTo>
                <a:close/>
              </a:path>
            </a:pathLst>
          </a:custGeom>
          <a:solidFill>
            <a:srgbClr val="84A2A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851389" y="3986783"/>
            <a:ext cx="4123054" cy="414045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414017" y="2326004"/>
            <a:ext cx="5965825" cy="5448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rgbClr val="13223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320290" y="5988304"/>
            <a:ext cx="1082802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15161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rgbClr val="13223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15161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rgbClr val="13223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73430" y="2459482"/>
            <a:ext cx="6728841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966329" y="2459482"/>
            <a:ext cx="6728841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12/25/2025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5468600" cy="10692130"/>
          </a:xfrm>
          <a:custGeom>
            <a:avLst/>
            <a:gdLst/>
            <a:ahLst/>
            <a:cxnLst/>
            <a:rect l="l" t="t" r="r" b="b"/>
            <a:pathLst>
              <a:path w="15468600" h="10692130">
                <a:moveTo>
                  <a:pt x="15468600" y="0"/>
                </a:moveTo>
                <a:lnTo>
                  <a:pt x="0" y="0"/>
                </a:lnTo>
                <a:lnTo>
                  <a:pt x="0" y="10692130"/>
                </a:lnTo>
                <a:lnTo>
                  <a:pt x="15468600" y="10692130"/>
                </a:lnTo>
                <a:lnTo>
                  <a:pt x="15468600" y="0"/>
                </a:lnTo>
                <a:close/>
              </a:path>
            </a:pathLst>
          </a:custGeom>
          <a:solidFill>
            <a:srgbClr val="1322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rgbClr val="13223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12/25/2025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12/25/2025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98383" y="1796364"/>
            <a:ext cx="3114040" cy="18275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rgbClr val="13223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73223" y="4412183"/>
            <a:ext cx="10322560" cy="4697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15161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259324" y="9944862"/>
            <a:ext cx="494995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73430" y="9944862"/>
            <a:ext cx="3557778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137392" y="9944862"/>
            <a:ext cx="3557778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6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www.beyda&#287;&#305;-insaat.com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200" y="0"/>
            <a:ext cx="15342235" cy="10692130"/>
            <a:chOff x="76200" y="0"/>
            <a:chExt cx="15342235" cy="106921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64385" y="0"/>
              <a:ext cx="11353800" cy="1069212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200" y="0"/>
              <a:ext cx="2068830" cy="1069212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349605" y="0"/>
              <a:ext cx="2068830" cy="1069212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924425" y="3808729"/>
              <a:ext cx="5615305" cy="3081655"/>
            </a:xfrm>
            <a:custGeom>
              <a:avLst/>
              <a:gdLst/>
              <a:ahLst/>
              <a:cxnLst/>
              <a:rect l="l" t="t" r="r" b="b"/>
              <a:pathLst>
                <a:path w="5615305" h="3081654">
                  <a:moveTo>
                    <a:pt x="5615305" y="0"/>
                  </a:moveTo>
                  <a:lnTo>
                    <a:pt x="0" y="0"/>
                  </a:lnTo>
                  <a:lnTo>
                    <a:pt x="0" y="3081654"/>
                  </a:lnTo>
                  <a:lnTo>
                    <a:pt x="5615305" y="3081654"/>
                  </a:lnTo>
                  <a:lnTo>
                    <a:pt x="5615305" y="0"/>
                  </a:lnTo>
                  <a:close/>
                </a:path>
              </a:pathLst>
            </a:custGeom>
            <a:solidFill>
              <a:srgbClr val="1322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099050" y="3931284"/>
              <a:ext cx="5281930" cy="2824480"/>
            </a:xfrm>
            <a:custGeom>
              <a:avLst/>
              <a:gdLst/>
              <a:ahLst/>
              <a:cxnLst/>
              <a:rect l="l" t="t" r="r" b="b"/>
              <a:pathLst>
                <a:path w="5281930" h="2824479">
                  <a:moveTo>
                    <a:pt x="180339" y="0"/>
                  </a:moveTo>
                  <a:lnTo>
                    <a:pt x="5101590" y="0"/>
                  </a:lnTo>
                  <a:lnTo>
                    <a:pt x="5107940" y="47625"/>
                  </a:lnTo>
                  <a:lnTo>
                    <a:pt x="5126355" y="90804"/>
                  </a:lnTo>
                  <a:lnTo>
                    <a:pt x="5154930" y="127000"/>
                  </a:lnTo>
                  <a:lnTo>
                    <a:pt x="5191125" y="155575"/>
                  </a:lnTo>
                  <a:lnTo>
                    <a:pt x="5234305" y="173354"/>
                  </a:lnTo>
                  <a:lnTo>
                    <a:pt x="5281930" y="180340"/>
                  </a:lnTo>
                  <a:lnTo>
                    <a:pt x="5281930" y="2644140"/>
                  </a:lnTo>
                  <a:lnTo>
                    <a:pt x="5234305" y="2650490"/>
                  </a:lnTo>
                  <a:lnTo>
                    <a:pt x="5191125" y="2668904"/>
                  </a:lnTo>
                  <a:lnTo>
                    <a:pt x="5154930" y="2697479"/>
                  </a:lnTo>
                  <a:lnTo>
                    <a:pt x="5126355" y="2733675"/>
                  </a:lnTo>
                  <a:lnTo>
                    <a:pt x="5107940" y="2776854"/>
                  </a:lnTo>
                  <a:lnTo>
                    <a:pt x="5101590" y="2824479"/>
                  </a:lnTo>
                  <a:lnTo>
                    <a:pt x="180339" y="2824479"/>
                  </a:lnTo>
                  <a:lnTo>
                    <a:pt x="173989" y="2776854"/>
                  </a:lnTo>
                  <a:lnTo>
                    <a:pt x="155575" y="2733675"/>
                  </a:lnTo>
                  <a:lnTo>
                    <a:pt x="127000" y="2697479"/>
                  </a:lnTo>
                  <a:lnTo>
                    <a:pt x="90804" y="2668904"/>
                  </a:lnTo>
                  <a:lnTo>
                    <a:pt x="47625" y="2650490"/>
                  </a:lnTo>
                  <a:lnTo>
                    <a:pt x="0" y="2644140"/>
                  </a:lnTo>
                  <a:lnTo>
                    <a:pt x="0" y="180340"/>
                  </a:lnTo>
                  <a:lnTo>
                    <a:pt x="47625" y="173354"/>
                  </a:lnTo>
                  <a:lnTo>
                    <a:pt x="90804" y="155575"/>
                  </a:lnTo>
                  <a:lnTo>
                    <a:pt x="127000" y="127000"/>
                  </a:lnTo>
                  <a:lnTo>
                    <a:pt x="155575" y="90804"/>
                  </a:lnTo>
                  <a:lnTo>
                    <a:pt x="173989" y="47625"/>
                  </a:lnTo>
                  <a:lnTo>
                    <a:pt x="180339" y="0"/>
                  </a:lnTo>
                  <a:close/>
                </a:path>
              </a:pathLst>
            </a:custGeom>
            <a:ln w="359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29604" y="6078854"/>
              <a:ext cx="4019550" cy="156210"/>
            </a:xfrm>
            <a:custGeom>
              <a:avLst/>
              <a:gdLst/>
              <a:ahLst/>
              <a:cxnLst/>
              <a:rect l="l" t="t" r="r" b="b"/>
              <a:pathLst>
                <a:path w="4019550" h="156210">
                  <a:moveTo>
                    <a:pt x="2014220" y="0"/>
                  </a:moveTo>
                  <a:lnTo>
                    <a:pt x="1966595" y="5079"/>
                  </a:lnTo>
                  <a:lnTo>
                    <a:pt x="1927225" y="20319"/>
                  </a:lnTo>
                  <a:lnTo>
                    <a:pt x="1899285" y="42544"/>
                  </a:lnTo>
                  <a:lnTo>
                    <a:pt x="1885950" y="69850"/>
                  </a:lnTo>
                  <a:lnTo>
                    <a:pt x="1809750" y="69850"/>
                  </a:lnTo>
                  <a:lnTo>
                    <a:pt x="1800225" y="52069"/>
                  </a:lnTo>
                  <a:lnTo>
                    <a:pt x="1781175" y="38100"/>
                  </a:lnTo>
                  <a:lnTo>
                    <a:pt x="1755140" y="28575"/>
                  </a:lnTo>
                  <a:lnTo>
                    <a:pt x="1724025" y="25400"/>
                  </a:lnTo>
                  <a:lnTo>
                    <a:pt x="1692910" y="28575"/>
                  </a:lnTo>
                  <a:lnTo>
                    <a:pt x="1667510" y="38100"/>
                  </a:lnTo>
                  <a:lnTo>
                    <a:pt x="1648460" y="52069"/>
                  </a:lnTo>
                  <a:lnTo>
                    <a:pt x="1638300" y="69850"/>
                  </a:lnTo>
                  <a:lnTo>
                    <a:pt x="344170" y="69850"/>
                  </a:lnTo>
                  <a:lnTo>
                    <a:pt x="0" y="80644"/>
                  </a:lnTo>
                  <a:lnTo>
                    <a:pt x="344170" y="90804"/>
                  </a:lnTo>
                  <a:lnTo>
                    <a:pt x="1639570" y="90804"/>
                  </a:lnTo>
                  <a:lnTo>
                    <a:pt x="1651000" y="106679"/>
                  </a:lnTo>
                  <a:lnTo>
                    <a:pt x="1670050" y="119379"/>
                  </a:lnTo>
                  <a:lnTo>
                    <a:pt x="1694815" y="128269"/>
                  </a:lnTo>
                  <a:lnTo>
                    <a:pt x="1724025" y="131444"/>
                  </a:lnTo>
                  <a:lnTo>
                    <a:pt x="1753235" y="128269"/>
                  </a:lnTo>
                  <a:lnTo>
                    <a:pt x="1778000" y="119379"/>
                  </a:lnTo>
                  <a:lnTo>
                    <a:pt x="1797050" y="106679"/>
                  </a:lnTo>
                  <a:lnTo>
                    <a:pt x="1808479" y="90804"/>
                  </a:lnTo>
                  <a:lnTo>
                    <a:pt x="1886585" y="90804"/>
                  </a:lnTo>
                  <a:lnTo>
                    <a:pt x="1901825" y="116839"/>
                  </a:lnTo>
                  <a:lnTo>
                    <a:pt x="1929765" y="137794"/>
                  </a:lnTo>
                  <a:lnTo>
                    <a:pt x="1968500" y="151129"/>
                  </a:lnTo>
                  <a:lnTo>
                    <a:pt x="2014220" y="156209"/>
                  </a:lnTo>
                  <a:lnTo>
                    <a:pt x="2059304" y="151129"/>
                  </a:lnTo>
                  <a:lnTo>
                    <a:pt x="2097404" y="137794"/>
                  </a:lnTo>
                  <a:lnTo>
                    <a:pt x="2125979" y="116839"/>
                  </a:lnTo>
                  <a:lnTo>
                    <a:pt x="2140585" y="90804"/>
                  </a:lnTo>
                  <a:lnTo>
                    <a:pt x="2236470" y="90804"/>
                  </a:lnTo>
                  <a:lnTo>
                    <a:pt x="2247900" y="106679"/>
                  </a:lnTo>
                  <a:lnTo>
                    <a:pt x="2266950" y="119379"/>
                  </a:lnTo>
                  <a:lnTo>
                    <a:pt x="2291715" y="128269"/>
                  </a:lnTo>
                  <a:lnTo>
                    <a:pt x="2320925" y="131444"/>
                  </a:lnTo>
                  <a:lnTo>
                    <a:pt x="2350770" y="128269"/>
                  </a:lnTo>
                  <a:lnTo>
                    <a:pt x="2375535" y="119379"/>
                  </a:lnTo>
                  <a:lnTo>
                    <a:pt x="2394585" y="106679"/>
                  </a:lnTo>
                  <a:lnTo>
                    <a:pt x="2406015" y="90804"/>
                  </a:lnTo>
                  <a:lnTo>
                    <a:pt x="3678554" y="90804"/>
                  </a:lnTo>
                  <a:lnTo>
                    <a:pt x="4019550" y="80644"/>
                  </a:lnTo>
                  <a:lnTo>
                    <a:pt x="3678554" y="69850"/>
                  </a:lnTo>
                  <a:lnTo>
                    <a:pt x="2407285" y="69850"/>
                  </a:lnTo>
                  <a:lnTo>
                    <a:pt x="2397125" y="52069"/>
                  </a:lnTo>
                  <a:lnTo>
                    <a:pt x="2378075" y="38100"/>
                  </a:lnTo>
                  <a:lnTo>
                    <a:pt x="2352040" y="28575"/>
                  </a:lnTo>
                  <a:lnTo>
                    <a:pt x="2320925" y="25400"/>
                  </a:lnTo>
                  <a:lnTo>
                    <a:pt x="2290445" y="28575"/>
                  </a:lnTo>
                  <a:lnTo>
                    <a:pt x="2264410" y="38100"/>
                  </a:lnTo>
                  <a:lnTo>
                    <a:pt x="2245360" y="52069"/>
                  </a:lnTo>
                  <a:lnTo>
                    <a:pt x="2235200" y="69850"/>
                  </a:lnTo>
                  <a:lnTo>
                    <a:pt x="2141854" y="69850"/>
                  </a:lnTo>
                  <a:lnTo>
                    <a:pt x="2128520" y="42544"/>
                  </a:lnTo>
                  <a:lnTo>
                    <a:pt x="2100579" y="20319"/>
                  </a:lnTo>
                  <a:lnTo>
                    <a:pt x="2061210" y="5079"/>
                  </a:lnTo>
                  <a:lnTo>
                    <a:pt x="20142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729604" y="6078854"/>
              <a:ext cx="4019550" cy="156210"/>
            </a:xfrm>
            <a:custGeom>
              <a:avLst/>
              <a:gdLst/>
              <a:ahLst/>
              <a:cxnLst/>
              <a:rect l="l" t="t" r="r" b="b"/>
              <a:pathLst>
                <a:path w="4019550" h="156210">
                  <a:moveTo>
                    <a:pt x="2407285" y="69850"/>
                  </a:moveTo>
                  <a:lnTo>
                    <a:pt x="2397125" y="52069"/>
                  </a:lnTo>
                  <a:lnTo>
                    <a:pt x="2378075" y="38100"/>
                  </a:lnTo>
                  <a:lnTo>
                    <a:pt x="2352040" y="28575"/>
                  </a:lnTo>
                  <a:lnTo>
                    <a:pt x="2320925" y="25400"/>
                  </a:lnTo>
                  <a:lnTo>
                    <a:pt x="2290445" y="28575"/>
                  </a:lnTo>
                  <a:lnTo>
                    <a:pt x="2264410" y="38100"/>
                  </a:lnTo>
                  <a:lnTo>
                    <a:pt x="2245360" y="52069"/>
                  </a:lnTo>
                  <a:lnTo>
                    <a:pt x="2235200" y="69850"/>
                  </a:lnTo>
                  <a:lnTo>
                    <a:pt x="2141854" y="69850"/>
                  </a:lnTo>
                  <a:lnTo>
                    <a:pt x="2128520" y="42544"/>
                  </a:lnTo>
                  <a:lnTo>
                    <a:pt x="2100579" y="20319"/>
                  </a:lnTo>
                  <a:lnTo>
                    <a:pt x="2061210" y="5079"/>
                  </a:lnTo>
                  <a:lnTo>
                    <a:pt x="2014220" y="0"/>
                  </a:lnTo>
                  <a:lnTo>
                    <a:pt x="1966595" y="5079"/>
                  </a:lnTo>
                  <a:lnTo>
                    <a:pt x="1927225" y="20319"/>
                  </a:lnTo>
                  <a:lnTo>
                    <a:pt x="1899285" y="42544"/>
                  </a:lnTo>
                  <a:lnTo>
                    <a:pt x="1885950" y="69850"/>
                  </a:lnTo>
                  <a:lnTo>
                    <a:pt x="1809750" y="69850"/>
                  </a:lnTo>
                  <a:lnTo>
                    <a:pt x="1800225" y="52069"/>
                  </a:lnTo>
                  <a:lnTo>
                    <a:pt x="1781175" y="38100"/>
                  </a:lnTo>
                  <a:lnTo>
                    <a:pt x="1755140" y="28575"/>
                  </a:lnTo>
                  <a:lnTo>
                    <a:pt x="1724025" y="25400"/>
                  </a:lnTo>
                  <a:lnTo>
                    <a:pt x="1692910" y="28575"/>
                  </a:lnTo>
                  <a:lnTo>
                    <a:pt x="1667510" y="38100"/>
                  </a:lnTo>
                  <a:lnTo>
                    <a:pt x="1648460" y="52069"/>
                  </a:lnTo>
                  <a:lnTo>
                    <a:pt x="1638300" y="69850"/>
                  </a:lnTo>
                  <a:lnTo>
                    <a:pt x="344170" y="69850"/>
                  </a:lnTo>
                  <a:lnTo>
                    <a:pt x="0" y="80644"/>
                  </a:lnTo>
                  <a:lnTo>
                    <a:pt x="344170" y="90804"/>
                  </a:lnTo>
                  <a:lnTo>
                    <a:pt x="1639570" y="90804"/>
                  </a:lnTo>
                  <a:lnTo>
                    <a:pt x="1651000" y="106679"/>
                  </a:lnTo>
                  <a:lnTo>
                    <a:pt x="1670050" y="119379"/>
                  </a:lnTo>
                  <a:lnTo>
                    <a:pt x="1694815" y="128269"/>
                  </a:lnTo>
                  <a:lnTo>
                    <a:pt x="1724025" y="131444"/>
                  </a:lnTo>
                  <a:lnTo>
                    <a:pt x="1753235" y="128269"/>
                  </a:lnTo>
                  <a:lnTo>
                    <a:pt x="1778000" y="119379"/>
                  </a:lnTo>
                  <a:lnTo>
                    <a:pt x="1797050" y="106679"/>
                  </a:lnTo>
                  <a:lnTo>
                    <a:pt x="1808479" y="90804"/>
                  </a:lnTo>
                  <a:lnTo>
                    <a:pt x="1886585" y="90804"/>
                  </a:lnTo>
                  <a:lnTo>
                    <a:pt x="1901825" y="116839"/>
                  </a:lnTo>
                  <a:lnTo>
                    <a:pt x="1929765" y="137794"/>
                  </a:lnTo>
                  <a:lnTo>
                    <a:pt x="1968500" y="151129"/>
                  </a:lnTo>
                  <a:lnTo>
                    <a:pt x="2014220" y="156209"/>
                  </a:lnTo>
                  <a:lnTo>
                    <a:pt x="2059304" y="151129"/>
                  </a:lnTo>
                  <a:lnTo>
                    <a:pt x="2097404" y="137794"/>
                  </a:lnTo>
                  <a:lnTo>
                    <a:pt x="2125979" y="116839"/>
                  </a:lnTo>
                  <a:lnTo>
                    <a:pt x="2140585" y="90804"/>
                  </a:lnTo>
                  <a:lnTo>
                    <a:pt x="2236470" y="90804"/>
                  </a:lnTo>
                  <a:lnTo>
                    <a:pt x="2247900" y="106679"/>
                  </a:lnTo>
                  <a:lnTo>
                    <a:pt x="2266950" y="119379"/>
                  </a:lnTo>
                  <a:lnTo>
                    <a:pt x="2291715" y="128269"/>
                  </a:lnTo>
                  <a:lnTo>
                    <a:pt x="2320925" y="131444"/>
                  </a:lnTo>
                  <a:lnTo>
                    <a:pt x="2350770" y="128269"/>
                  </a:lnTo>
                  <a:lnTo>
                    <a:pt x="2375535" y="119379"/>
                  </a:lnTo>
                  <a:lnTo>
                    <a:pt x="2394585" y="106679"/>
                  </a:lnTo>
                  <a:lnTo>
                    <a:pt x="2406015" y="90804"/>
                  </a:lnTo>
                  <a:lnTo>
                    <a:pt x="3678554" y="90804"/>
                  </a:lnTo>
                  <a:lnTo>
                    <a:pt x="4019550" y="80644"/>
                  </a:lnTo>
                  <a:lnTo>
                    <a:pt x="3678554" y="69850"/>
                  </a:lnTo>
                  <a:lnTo>
                    <a:pt x="2407285" y="6985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729604" y="4450714"/>
              <a:ext cx="4019550" cy="156210"/>
            </a:xfrm>
            <a:custGeom>
              <a:avLst/>
              <a:gdLst/>
              <a:ahLst/>
              <a:cxnLst/>
              <a:rect l="l" t="t" r="r" b="b"/>
              <a:pathLst>
                <a:path w="4019550" h="156210">
                  <a:moveTo>
                    <a:pt x="2014220" y="0"/>
                  </a:moveTo>
                  <a:lnTo>
                    <a:pt x="1966595" y="5080"/>
                  </a:lnTo>
                  <a:lnTo>
                    <a:pt x="1927225" y="20320"/>
                  </a:lnTo>
                  <a:lnTo>
                    <a:pt x="1899285" y="42545"/>
                  </a:lnTo>
                  <a:lnTo>
                    <a:pt x="1885950" y="69850"/>
                  </a:lnTo>
                  <a:lnTo>
                    <a:pt x="1809750" y="69850"/>
                  </a:lnTo>
                  <a:lnTo>
                    <a:pt x="1800225" y="52070"/>
                  </a:lnTo>
                  <a:lnTo>
                    <a:pt x="1781175" y="38100"/>
                  </a:lnTo>
                  <a:lnTo>
                    <a:pt x="1755140" y="28575"/>
                  </a:lnTo>
                  <a:lnTo>
                    <a:pt x="1724025" y="24765"/>
                  </a:lnTo>
                  <a:lnTo>
                    <a:pt x="1692910" y="28575"/>
                  </a:lnTo>
                  <a:lnTo>
                    <a:pt x="1667510" y="38100"/>
                  </a:lnTo>
                  <a:lnTo>
                    <a:pt x="1648460" y="52070"/>
                  </a:lnTo>
                  <a:lnTo>
                    <a:pt x="1638300" y="69850"/>
                  </a:lnTo>
                  <a:lnTo>
                    <a:pt x="344170" y="69850"/>
                  </a:lnTo>
                  <a:lnTo>
                    <a:pt x="0" y="80010"/>
                  </a:lnTo>
                  <a:lnTo>
                    <a:pt x="344170" y="90805"/>
                  </a:lnTo>
                  <a:lnTo>
                    <a:pt x="1639570" y="90805"/>
                  </a:lnTo>
                  <a:lnTo>
                    <a:pt x="1651000" y="106680"/>
                  </a:lnTo>
                  <a:lnTo>
                    <a:pt x="1670050" y="119380"/>
                  </a:lnTo>
                  <a:lnTo>
                    <a:pt x="1694815" y="128270"/>
                  </a:lnTo>
                  <a:lnTo>
                    <a:pt x="1724025" y="130810"/>
                  </a:lnTo>
                  <a:lnTo>
                    <a:pt x="1753235" y="128270"/>
                  </a:lnTo>
                  <a:lnTo>
                    <a:pt x="1778000" y="119380"/>
                  </a:lnTo>
                  <a:lnTo>
                    <a:pt x="1797050" y="106680"/>
                  </a:lnTo>
                  <a:lnTo>
                    <a:pt x="1808479" y="90805"/>
                  </a:lnTo>
                  <a:lnTo>
                    <a:pt x="1886585" y="90805"/>
                  </a:lnTo>
                  <a:lnTo>
                    <a:pt x="1901825" y="116840"/>
                  </a:lnTo>
                  <a:lnTo>
                    <a:pt x="1929765" y="137160"/>
                  </a:lnTo>
                  <a:lnTo>
                    <a:pt x="1968500" y="151130"/>
                  </a:lnTo>
                  <a:lnTo>
                    <a:pt x="2014220" y="156210"/>
                  </a:lnTo>
                  <a:lnTo>
                    <a:pt x="2059304" y="151130"/>
                  </a:lnTo>
                  <a:lnTo>
                    <a:pt x="2097404" y="137160"/>
                  </a:lnTo>
                  <a:lnTo>
                    <a:pt x="2125979" y="116840"/>
                  </a:lnTo>
                  <a:lnTo>
                    <a:pt x="2140585" y="90805"/>
                  </a:lnTo>
                  <a:lnTo>
                    <a:pt x="2236470" y="90805"/>
                  </a:lnTo>
                  <a:lnTo>
                    <a:pt x="2247900" y="106680"/>
                  </a:lnTo>
                  <a:lnTo>
                    <a:pt x="2266950" y="119380"/>
                  </a:lnTo>
                  <a:lnTo>
                    <a:pt x="2291715" y="128270"/>
                  </a:lnTo>
                  <a:lnTo>
                    <a:pt x="2320925" y="130810"/>
                  </a:lnTo>
                  <a:lnTo>
                    <a:pt x="2350770" y="128270"/>
                  </a:lnTo>
                  <a:lnTo>
                    <a:pt x="2375535" y="119380"/>
                  </a:lnTo>
                  <a:lnTo>
                    <a:pt x="2394585" y="106680"/>
                  </a:lnTo>
                  <a:lnTo>
                    <a:pt x="2406015" y="90805"/>
                  </a:lnTo>
                  <a:lnTo>
                    <a:pt x="3678554" y="90805"/>
                  </a:lnTo>
                  <a:lnTo>
                    <a:pt x="4019550" y="80645"/>
                  </a:lnTo>
                  <a:lnTo>
                    <a:pt x="3678554" y="69850"/>
                  </a:lnTo>
                  <a:lnTo>
                    <a:pt x="2407285" y="69850"/>
                  </a:lnTo>
                  <a:lnTo>
                    <a:pt x="2397125" y="52070"/>
                  </a:lnTo>
                  <a:lnTo>
                    <a:pt x="2378075" y="38100"/>
                  </a:lnTo>
                  <a:lnTo>
                    <a:pt x="2352040" y="28575"/>
                  </a:lnTo>
                  <a:lnTo>
                    <a:pt x="2320925" y="24765"/>
                  </a:lnTo>
                  <a:lnTo>
                    <a:pt x="2290445" y="28575"/>
                  </a:lnTo>
                  <a:lnTo>
                    <a:pt x="2264410" y="38100"/>
                  </a:lnTo>
                  <a:lnTo>
                    <a:pt x="2245360" y="52070"/>
                  </a:lnTo>
                  <a:lnTo>
                    <a:pt x="2235200" y="69850"/>
                  </a:lnTo>
                  <a:lnTo>
                    <a:pt x="2141854" y="69850"/>
                  </a:lnTo>
                  <a:lnTo>
                    <a:pt x="2128520" y="42545"/>
                  </a:lnTo>
                  <a:lnTo>
                    <a:pt x="2100579" y="20320"/>
                  </a:lnTo>
                  <a:lnTo>
                    <a:pt x="2061210" y="5080"/>
                  </a:lnTo>
                  <a:lnTo>
                    <a:pt x="20142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729604" y="4450714"/>
              <a:ext cx="4019550" cy="156210"/>
            </a:xfrm>
            <a:custGeom>
              <a:avLst/>
              <a:gdLst/>
              <a:ahLst/>
              <a:cxnLst/>
              <a:rect l="l" t="t" r="r" b="b"/>
              <a:pathLst>
                <a:path w="4019550" h="156210">
                  <a:moveTo>
                    <a:pt x="2407285" y="69850"/>
                  </a:moveTo>
                  <a:lnTo>
                    <a:pt x="2397125" y="52070"/>
                  </a:lnTo>
                  <a:lnTo>
                    <a:pt x="2378075" y="38100"/>
                  </a:lnTo>
                  <a:lnTo>
                    <a:pt x="2352040" y="28575"/>
                  </a:lnTo>
                  <a:lnTo>
                    <a:pt x="2320925" y="24765"/>
                  </a:lnTo>
                  <a:lnTo>
                    <a:pt x="2290445" y="28575"/>
                  </a:lnTo>
                  <a:lnTo>
                    <a:pt x="2264410" y="38100"/>
                  </a:lnTo>
                  <a:lnTo>
                    <a:pt x="2245360" y="52070"/>
                  </a:lnTo>
                  <a:lnTo>
                    <a:pt x="2235200" y="69850"/>
                  </a:lnTo>
                  <a:lnTo>
                    <a:pt x="2141854" y="69850"/>
                  </a:lnTo>
                  <a:lnTo>
                    <a:pt x="2128520" y="42545"/>
                  </a:lnTo>
                  <a:lnTo>
                    <a:pt x="2100579" y="20320"/>
                  </a:lnTo>
                  <a:lnTo>
                    <a:pt x="2061210" y="5080"/>
                  </a:lnTo>
                  <a:lnTo>
                    <a:pt x="2014220" y="0"/>
                  </a:lnTo>
                  <a:lnTo>
                    <a:pt x="1966595" y="5080"/>
                  </a:lnTo>
                  <a:lnTo>
                    <a:pt x="1927225" y="20320"/>
                  </a:lnTo>
                  <a:lnTo>
                    <a:pt x="1899285" y="42545"/>
                  </a:lnTo>
                  <a:lnTo>
                    <a:pt x="1885950" y="69850"/>
                  </a:lnTo>
                  <a:lnTo>
                    <a:pt x="1809750" y="69850"/>
                  </a:lnTo>
                  <a:lnTo>
                    <a:pt x="1800225" y="52070"/>
                  </a:lnTo>
                  <a:lnTo>
                    <a:pt x="1781175" y="38100"/>
                  </a:lnTo>
                  <a:lnTo>
                    <a:pt x="1755140" y="28575"/>
                  </a:lnTo>
                  <a:lnTo>
                    <a:pt x="1724025" y="24765"/>
                  </a:lnTo>
                  <a:lnTo>
                    <a:pt x="1692910" y="28575"/>
                  </a:lnTo>
                  <a:lnTo>
                    <a:pt x="1667510" y="38100"/>
                  </a:lnTo>
                  <a:lnTo>
                    <a:pt x="1648460" y="52070"/>
                  </a:lnTo>
                  <a:lnTo>
                    <a:pt x="1638300" y="69850"/>
                  </a:lnTo>
                  <a:lnTo>
                    <a:pt x="344170" y="69850"/>
                  </a:lnTo>
                  <a:lnTo>
                    <a:pt x="0" y="80010"/>
                  </a:lnTo>
                  <a:lnTo>
                    <a:pt x="344170" y="90805"/>
                  </a:lnTo>
                  <a:lnTo>
                    <a:pt x="1639570" y="90805"/>
                  </a:lnTo>
                  <a:lnTo>
                    <a:pt x="1651000" y="106680"/>
                  </a:lnTo>
                  <a:lnTo>
                    <a:pt x="1670050" y="119380"/>
                  </a:lnTo>
                  <a:lnTo>
                    <a:pt x="1694815" y="128270"/>
                  </a:lnTo>
                  <a:lnTo>
                    <a:pt x="1724025" y="130810"/>
                  </a:lnTo>
                  <a:lnTo>
                    <a:pt x="1753235" y="128270"/>
                  </a:lnTo>
                  <a:lnTo>
                    <a:pt x="1778000" y="119380"/>
                  </a:lnTo>
                  <a:lnTo>
                    <a:pt x="1797050" y="106680"/>
                  </a:lnTo>
                  <a:lnTo>
                    <a:pt x="1808479" y="90805"/>
                  </a:lnTo>
                  <a:lnTo>
                    <a:pt x="1886585" y="90805"/>
                  </a:lnTo>
                  <a:lnTo>
                    <a:pt x="1901825" y="116840"/>
                  </a:lnTo>
                  <a:lnTo>
                    <a:pt x="1929765" y="137160"/>
                  </a:lnTo>
                  <a:lnTo>
                    <a:pt x="1968500" y="151130"/>
                  </a:lnTo>
                  <a:lnTo>
                    <a:pt x="2014220" y="156210"/>
                  </a:lnTo>
                  <a:lnTo>
                    <a:pt x="2059304" y="151130"/>
                  </a:lnTo>
                  <a:lnTo>
                    <a:pt x="2097404" y="137160"/>
                  </a:lnTo>
                  <a:lnTo>
                    <a:pt x="2125979" y="116840"/>
                  </a:lnTo>
                  <a:lnTo>
                    <a:pt x="2140585" y="90805"/>
                  </a:lnTo>
                  <a:lnTo>
                    <a:pt x="2236470" y="90805"/>
                  </a:lnTo>
                  <a:lnTo>
                    <a:pt x="2247900" y="106680"/>
                  </a:lnTo>
                  <a:lnTo>
                    <a:pt x="2266950" y="119380"/>
                  </a:lnTo>
                  <a:lnTo>
                    <a:pt x="2291715" y="128270"/>
                  </a:lnTo>
                  <a:lnTo>
                    <a:pt x="2320925" y="130810"/>
                  </a:lnTo>
                  <a:lnTo>
                    <a:pt x="2350770" y="128270"/>
                  </a:lnTo>
                  <a:lnTo>
                    <a:pt x="2375535" y="119380"/>
                  </a:lnTo>
                  <a:lnTo>
                    <a:pt x="2394585" y="106680"/>
                  </a:lnTo>
                  <a:lnTo>
                    <a:pt x="2406015" y="90805"/>
                  </a:lnTo>
                  <a:lnTo>
                    <a:pt x="3678554" y="90805"/>
                  </a:lnTo>
                  <a:lnTo>
                    <a:pt x="4019550" y="80645"/>
                  </a:lnTo>
                  <a:lnTo>
                    <a:pt x="3678554" y="69850"/>
                  </a:lnTo>
                  <a:lnTo>
                    <a:pt x="2407285" y="6985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715761" y="4935727"/>
            <a:ext cx="4075939" cy="9541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400" spc="-150" dirty="0">
                <a:solidFill>
                  <a:srgbClr val="FFFFFF"/>
                </a:solidFill>
                <a:latin typeface="Microsoft Sans Serif"/>
                <a:cs typeface="Microsoft Sans Serif"/>
              </a:rPr>
              <a:t>YARISI</a:t>
            </a:r>
            <a:r>
              <a:rPr sz="24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400" spc="-170" dirty="0">
                <a:solidFill>
                  <a:srgbClr val="FFFFFF"/>
                </a:solidFill>
                <a:latin typeface="Microsoft Sans Serif"/>
                <a:cs typeface="Microsoft Sans Serif"/>
              </a:rPr>
              <a:t>BİZDEN</a:t>
            </a:r>
            <a:r>
              <a:rPr sz="24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400" spc="-150" dirty="0">
                <a:solidFill>
                  <a:srgbClr val="FFFFFF"/>
                </a:solidFill>
                <a:latin typeface="Microsoft Sans Serif"/>
                <a:cs typeface="Microsoft Sans Serif"/>
              </a:rPr>
              <a:t>KAMPANYASI</a:t>
            </a:r>
            <a:endParaRPr sz="2400" dirty="0">
              <a:latin typeface="Microsoft Sans Serif"/>
              <a:cs typeface="Microsoft Sans Serif"/>
            </a:endParaRPr>
          </a:p>
          <a:p>
            <a:pPr marL="12700" algn="ctr">
              <a:lnSpc>
                <a:spcPct val="100000"/>
              </a:lnSpc>
              <a:spcBef>
                <a:spcPts val="2305"/>
              </a:spcBef>
            </a:pPr>
            <a:r>
              <a:rPr lang="tr-TR" sz="1800" spc="535" dirty="0">
                <a:solidFill>
                  <a:srgbClr val="FFFFFF"/>
                </a:solidFill>
                <a:latin typeface="Microsoft Sans Serif"/>
                <a:cs typeface="Microsoft Sans Serif"/>
              </a:rPr>
              <a:t>Güngören</a:t>
            </a:r>
            <a:endParaRPr sz="18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44700" cy="10692130"/>
            <a:chOff x="0" y="0"/>
            <a:chExt cx="2044700" cy="1069213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908175" cy="10692130"/>
            </a:xfrm>
            <a:custGeom>
              <a:avLst/>
              <a:gdLst/>
              <a:ahLst/>
              <a:cxnLst/>
              <a:rect l="l" t="t" r="r" b="b"/>
              <a:pathLst>
                <a:path w="1908175" h="10692130">
                  <a:moveTo>
                    <a:pt x="1908175" y="0"/>
                  </a:moveTo>
                  <a:lnTo>
                    <a:pt x="0" y="0"/>
                  </a:lnTo>
                  <a:lnTo>
                    <a:pt x="0" y="10692130"/>
                  </a:lnTo>
                  <a:lnTo>
                    <a:pt x="1908175" y="10692130"/>
                  </a:lnTo>
                  <a:lnTo>
                    <a:pt x="1908175" y="0"/>
                  </a:lnTo>
                  <a:close/>
                </a:path>
              </a:pathLst>
            </a:custGeom>
            <a:solidFill>
              <a:srgbClr val="84A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907539" y="0"/>
              <a:ext cx="133350" cy="10692130"/>
            </a:xfrm>
            <a:custGeom>
              <a:avLst/>
              <a:gdLst/>
              <a:ahLst/>
              <a:cxnLst/>
              <a:rect l="l" t="t" r="r" b="b"/>
              <a:pathLst>
                <a:path w="133350" h="10692130">
                  <a:moveTo>
                    <a:pt x="133350" y="0"/>
                  </a:moveTo>
                  <a:lnTo>
                    <a:pt x="0" y="0"/>
                  </a:lnTo>
                  <a:lnTo>
                    <a:pt x="0" y="10692130"/>
                  </a:lnTo>
                  <a:lnTo>
                    <a:pt x="133350" y="10692130"/>
                  </a:lnTo>
                  <a:lnTo>
                    <a:pt x="133350" y="0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07539" y="0"/>
              <a:ext cx="133350" cy="10692130"/>
            </a:xfrm>
            <a:custGeom>
              <a:avLst/>
              <a:gdLst/>
              <a:ahLst/>
              <a:cxnLst/>
              <a:rect l="l" t="t" r="r" b="b"/>
              <a:pathLst>
                <a:path w="133350" h="10692130">
                  <a:moveTo>
                    <a:pt x="133350" y="0"/>
                  </a:moveTo>
                  <a:lnTo>
                    <a:pt x="133350" y="10692129"/>
                  </a:lnTo>
                </a:path>
                <a:path w="133350" h="10692130">
                  <a:moveTo>
                    <a:pt x="0" y="10692129"/>
                  </a:moveTo>
                  <a:lnTo>
                    <a:pt x="0" y="0"/>
                  </a:lnTo>
                </a:path>
              </a:pathLst>
            </a:custGeom>
            <a:ln w="7200">
              <a:solidFill>
                <a:srgbClr val="333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066280" y="402081"/>
            <a:ext cx="14509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rebuchet MS"/>
                <a:cs typeface="Trebuchet MS"/>
              </a:rPr>
              <a:t>ÖDEME</a:t>
            </a:r>
            <a:r>
              <a:rPr sz="1800" b="1" spc="-45" dirty="0">
                <a:latin typeface="Trebuchet MS"/>
                <a:cs typeface="Trebuchet MS"/>
              </a:rPr>
              <a:t> </a:t>
            </a:r>
            <a:r>
              <a:rPr sz="1800" b="1" spc="-20" dirty="0">
                <a:latin typeface="Trebuchet MS"/>
                <a:cs typeface="Trebuchet MS"/>
              </a:rPr>
              <a:t>PLANI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44234" y="4207001"/>
            <a:ext cx="2934970" cy="56515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indent="621665">
              <a:lnSpc>
                <a:spcPts val="2090"/>
              </a:lnSpc>
              <a:spcBef>
                <a:spcPts val="225"/>
              </a:spcBef>
            </a:pPr>
            <a:r>
              <a:rPr sz="1800" b="1" dirty="0">
                <a:latin typeface="Trebuchet MS"/>
                <a:cs typeface="Trebuchet MS"/>
              </a:rPr>
              <a:t>TOPLAM</a:t>
            </a:r>
            <a:r>
              <a:rPr sz="1800" b="1" spc="-45" dirty="0">
                <a:latin typeface="Trebuchet MS"/>
                <a:cs typeface="Trebuchet MS"/>
              </a:rPr>
              <a:t> </a:t>
            </a:r>
            <a:r>
              <a:rPr sz="1800" b="1" spc="-10" dirty="0">
                <a:latin typeface="Trebuchet MS"/>
                <a:cs typeface="Trebuchet MS"/>
              </a:rPr>
              <a:t>BEDEL </a:t>
            </a:r>
            <a:r>
              <a:rPr sz="1800" b="1" dirty="0">
                <a:latin typeface="Trebuchet MS"/>
                <a:cs typeface="Trebuchet MS"/>
              </a:rPr>
              <a:t>YARISI</a:t>
            </a:r>
            <a:r>
              <a:rPr sz="1800" b="1" spc="-45" dirty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BİZDEN</a:t>
            </a:r>
            <a:r>
              <a:rPr sz="1800" b="1" spc="-50" dirty="0">
                <a:latin typeface="Trebuchet MS"/>
                <a:cs typeface="Trebuchet MS"/>
              </a:rPr>
              <a:t> </a:t>
            </a:r>
            <a:r>
              <a:rPr sz="1800" b="1" spc="-10" dirty="0">
                <a:latin typeface="Trebuchet MS"/>
                <a:cs typeface="Trebuchet MS"/>
              </a:rPr>
              <a:t>KAMPANYASI</a:t>
            </a:r>
            <a:endParaRPr sz="1800">
              <a:latin typeface="Trebuchet MS"/>
              <a:cs typeface="Trebuchet MS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0016620"/>
              </p:ext>
            </p:extLst>
          </p:nvPr>
        </p:nvGraphicFramePr>
        <p:xfrm>
          <a:off x="5361145" y="1297586"/>
          <a:ext cx="8305800" cy="21971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95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3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3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20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20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620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marL="6985" algn="ctr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KAT</a:t>
                      </a:r>
                      <a:r>
                        <a:rPr sz="1200" b="1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1.TAKSİT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2.TAKSİT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3.TAKSİT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4.TAKSİT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5.TAKSİT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6.TAKSİT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TOPALM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93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20%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20%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20%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20%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10%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10%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9390">
                <a:tc>
                  <a:txBody>
                    <a:bodyPr/>
                    <a:lstStyle/>
                    <a:p>
                      <a:pPr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Bahçe</a:t>
                      </a:r>
                      <a:r>
                        <a:rPr sz="1200" b="1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Kat</a:t>
                      </a:r>
                      <a:r>
                        <a:rPr sz="1200" b="1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Daire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7620" algn="ctr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Zemin</a:t>
                      </a:r>
                      <a:r>
                        <a:rPr sz="1200" b="1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Kat</a:t>
                      </a:r>
                      <a:r>
                        <a:rPr sz="1200" b="1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Daire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7620" algn="ctr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Zemin</a:t>
                      </a:r>
                      <a:r>
                        <a:rPr sz="1200" b="1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Kat</a:t>
                      </a:r>
                      <a:r>
                        <a:rPr sz="1200" b="1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Daire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9390">
                <a:tc>
                  <a:txBody>
                    <a:bodyPr/>
                    <a:lstStyle/>
                    <a:p>
                      <a:pPr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1.Normal</a:t>
                      </a:r>
                      <a:r>
                        <a:rPr sz="1200" b="1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Kat</a:t>
                      </a:r>
                      <a:r>
                        <a:rPr sz="1200" b="1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Daire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6370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90.000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6370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90.000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90.000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90.000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45.000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45.000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7320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450.000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9390">
                <a:tc>
                  <a:txBody>
                    <a:bodyPr/>
                    <a:lstStyle/>
                    <a:p>
                      <a:pPr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1.Normal</a:t>
                      </a:r>
                      <a:r>
                        <a:rPr sz="1200" b="1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Kat</a:t>
                      </a:r>
                      <a:r>
                        <a:rPr sz="1200" b="1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Daire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6370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90.000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6370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90.000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90.000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90.000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45.000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45.000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7320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450.000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2.Normal</a:t>
                      </a:r>
                      <a:r>
                        <a:rPr sz="1200" b="1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Kat</a:t>
                      </a:r>
                      <a:r>
                        <a:rPr sz="1200" b="1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Daire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6370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90.000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6370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90.000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90.000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90.000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45.000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45.000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7320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450.000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2.Normal</a:t>
                      </a:r>
                      <a:r>
                        <a:rPr sz="1200" b="1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Kat</a:t>
                      </a:r>
                      <a:r>
                        <a:rPr sz="1200" b="1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Daire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6370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90.000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6370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90.000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90.000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90.000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45.000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45.000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7320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450.000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9390">
                <a:tc>
                  <a:txBody>
                    <a:bodyPr/>
                    <a:lstStyle/>
                    <a:p>
                      <a:pPr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3.Normal</a:t>
                      </a:r>
                      <a:r>
                        <a:rPr sz="1200" b="1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Kat</a:t>
                      </a:r>
                      <a:r>
                        <a:rPr sz="1200" b="1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Daire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6370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90.000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6370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90.000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90.000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90.000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45.000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45.000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7320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450.000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TL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>
                        <a:lnSpc>
                          <a:spcPts val="1435"/>
                        </a:lnSpc>
                        <a:spcBef>
                          <a:spcPts val="40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3.Normal</a:t>
                      </a:r>
                      <a:r>
                        <a:rPr sz="1200" b="1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Kat</a:t>
                      </a:r>
                      <a:r>
                        <a:rPr sz="1200" b="1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Daire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6370">
                        <a:lnSpc>
                          <a:spcPts val="1435"/>
                        </a:lnSpc>
                        <a:spcBef>
                          <a:spcPts val="4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90.000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6370">
                        <a:lnSpc>
                          <a:spcPts val="1435"/>
                        </a:lnSpc>
                        <a:spcBef>
                          <a:spcPts val="4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90.000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1435"/>
                        </a:lnSpc>
                        <a:spcBef>
                          <a:spcPts val="4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90.000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1435"/>
                        </a:lnSpc>
                        <a:spcBef>
                          <a:spcPts val="4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90.000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ts val="1435"/>
                        </a:lnSpc>
                        <a:spcBef>
                          <a:spcPts val="4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45.000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ts val="1435"/>
                        </a:lnSpc>
                        <a:spcBef>
                          <a:spcPts val="4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45.000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7320">
                        <a:lnSpc>
                          <a:spcPts val="1435"/>
                        </a:lnSpc>
                        <a:spcBef>
                          <a:spcPts val="4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450.000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TL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3837136" y="5660151"/>
          <a:ext cx="8225787" cy="30003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03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36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68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15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06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marL="8890"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215" dirty="0">
                          <a:latin typeface="Calibri"/>
                          <a:cs typeface="Calibri"/>
                        </a:rPr>
                        <a:t>KAT</a:t>
                      </a:r>
                      <a:r>
                        <a:rPr sz="1200" b="1" spc="1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250" dirty="0">
                          <a:latin typeface="Calibri"/>
                          <a:cs typeface="Calibri"/>
                        </a:rPr>
                        <a:t>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80" dirty="0">
                          <a:latin typeface="Calibri"/>
                          <a:cs typeface="Calibri"/>
                        </a:rPr>
                        <a:t>BRÜT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75" dirty="0">
                          <a:latin typeface="Calibri"/>
                          <a:cs typeface="Calibri"/>
                        </a:rPr>
                        <a:t>BİRİM</a:t>
                      </a:r>
                      <a:r>
                        <a:rPr sz="1200" b="1" spc="1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50" dirty="0">
                          <a:latin typeface="Calibri"/>
                          <a:cs typeface="Calibri"/>
                        </a:rPr>
                        <a:t>FİYAT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229" dirty="0">
                          <a:latin typeface="Calibri"/>
                          <a:cs typeface="Calibri"/>
                        </a:rPr>
                        <a:t>TOPLAM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YARISI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95" dirty="0">
                          <a:latin typeface="Calibri"/>
                          <a:cs typeface="Calibri"/>
                        </a:rPr>
                        <a:t>NET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220" dirty="0">
                          <a:latin typeface="Calibri"/>
                          <a:cs typeface="Calibri"/>
                        </a:rPr>
                        <a:t>m2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BİZDEN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200" dirty="0">
                          <a:latin typeface="Calibri"/>
                          <a:cs typeface="Calibri"/>
                        </a:rPr>
                        <a:t>ÖDENECEK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8575"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2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KAMPANYASI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200" dirty="0">
                          <a:latin typeface="Calibri"/>
                          <a:cs typeface="Calibri"/>
                        </a:rPr>
                        <a:t>TUTAR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200" dirty="0">
                          <a:latin typeface="Calibri"/>
                          <a:cs typeface="Calibri"/>
                        </a:rPr>
                        <a:t>Bahçe</a:t>
                      </a:r>
                      <a:r>
                        <a:rPr sz="1200" b="1" spc="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85" dirty="0">
                          <a:latin typeface="Calibri"/>
                          <a:cs typeface="Calibri"/>
                        </a:rPr>
                        <a:t>Kat</a:t>
                      </a:r>
                      <a:r>
                        <a:rPr sz="1200" b="1" spc="1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60" dirty="0">
                          <a:latin typeface="Calibri"/>
                          <a:cs typeface="Calibri"/>
                        </a:rPr>
                        <a:t>Daire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160" dirty="0">
                          <a:latin typeface="Calibri"/>
                          <a:cs typeface="Calibri"/>
                        </a:rPr>
                        <a:t>66.00</a:t>
                      </a:r>
                      <a:r>
                        <a:rPr sz="120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175" dirty="0">
                          <a:latin typeface="Calibri"/>
                          <a:cs typeface="Calibri"/>
                        </a:rPr>
                        <a:t>m2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12700"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195" dirty="0">
                          <a:latin typeface="Calibri"/>
                          <a:cs typeface="Calibri"/>
                        </a:rPr>
                        <a:t>MÜTEAHHİT</a:t>
                      </a:r>
                      <a:r>
                        <a:rPr sz="1200" spc="1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165" dirty="0">
                          <a:latin typeface="Calibri"/>
                          <a:cs typeface="Calibri"/>
                        </a:rPr>
                        <a:t>FİRMA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200" dirty="0">
                          <a:latin typeface="Calibri"/>
                          <a:cs typeface="Calibri"/>
                        </a:rPr>
                        <a:t>Bahçe</a:t>
                      </a:r>
                      <a:r>
                        <a:rPr sz="1200" b="1" spc="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85" dirty="0">
                          <a:latin typeface="Calibri"/>
                          <a:cs typeface="Calibri"/>
                        </a:rPr>
                        <a:t>Kat</a:t>
                      </a:r>
                      <a:r>
                        <a:rPr sz="1200" b="1" spc="1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60" dirty="0">
                          <a:latin typeface="Calibri"/>
                          <a:cs typeface="Calibri"/>
                        </a:rPr>
                        <a:t>Daire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160" dirty="0">
                          <a:latin typeface="Calibri"/>
                          <a:cs typeface="Calibri"/>
                        </a:rPr>
                        <a:t>66.00</a:t>
                      </a:r>
                      <a:r>
                        <a:rPr sz="120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175" dirty="0">
                          <a:latin typeface="Calibri"/>
                          <a:cs typeface="Calibri"/>
                        </a:rPr>
                        <a:t>m2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845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160" dirty="0">
                          <a:latin typeface="Calibri"/>
                          <a:cs typeface="Calibri"/>
                        </a:rPr>
                        <a:t>25.000</a:t>
                      </a:r>
                      <a:r>
                        <a:rPr sz="1200" spc="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15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50" dirty="0">
                          <a:latin typeface="Calibri"/>
                          <a:cs typeface="Calibri"/>
                        </a:rPr>
                        <a:t>1.650.000</a:t>
                      </a:r>
                      <a:r>
                        <a:rPr sz="1200" b="1" spc="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4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9380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1.650.000</a:t>
                      </a:r>
                      <a:r>
                        <a:rPr sz="1200" b="1" spc="1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85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200" b="1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4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9525"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95" dirty="0">
                          <a:latin typeface="Calibri"/>
                          <a:cs typeface="Calibri"/>
                        </a:rPr>
                        <a:t>Zemin</a:t>
                      </a:r>
                      <a:r>
                        <a:rPr sz="1200" b="1" spc="1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85" dirty="0">
                          <a:latin typeface="Calibri"/>
                          <a:cs typeface="Calibri"/>
                        </a:rPr>
                        <a:t>Kat</a:t>
                      </a:r>
                      <a:r>
                        <a:rPr sz="1200" b="1" spc="1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60" dirty="0">
                          <a:latin typeface="Calibri"/>
                          <a:cs typeface="Calibri"/>
                        </a:rPr>
                        <a:t>Daire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160" dirty="0">
                          <a:latin typeface="Calibri"/>
                          <a:cs typeface="Calibri"/>
                        </a:rPr>
                        <a:t>66.00</a:t>
                      </a:r>
                      <a:r>
                        <a:rPr sz="120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175" dirty="0">
                          <a:latin typeface="Calibri"/>
                          <a:cs typeface="Calibri"/>
                        </a:rPr>
                        <a:t>m2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845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160" dirty="0">
                          <a:latin typeface="Calibri"/>
                          <a:cs typeface="Calibri"/>
                        </a:rPr>
                        <a:t>25.000</a:t>
                      </a:r>
                      <a:r>
                        <a:rPr sz="1200" spc="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15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50" dirty="0">
                          <a:latin typeface="Calibri"/>
                          <a:cs typeface="Calibri"/>
                        </a:rPr>
                        <a:t>1.650.000</a:t>
                      </a:r>
                      <a:r>
                        <a:rPr sz="1200" b="1" spc="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4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9380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1.650.000</a:t>
                      </a:r>
                      <a:r>
                        <a:rPr sz="1200" b="1" spc="1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85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200" b="1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4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9525"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95" dirty="0">
                          <a:latin typeface="Calibri"/>
                          <a:cs typeface="Calibri"/>
                        </a:rPr>
                        <a:t>Zemin</a:t>
                      </a:r>
                      <a:r>
                        <a:rPr sz="1200" b="1" spc="1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85" dirty="0">
                          <a:latin typeface="Calibri"/>
                          <a:cs typeface="Calibri"/>
                        </a:rPr>
                        <a:t>Kat</a:t>
                      </a:r>
                      <a:r>
                        <a:rPr sz="1200" b="1" spc="1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60" dirty="0">
                          <a:latin typeface="Calibri"/>
                          <a:cs typeface="Calibri"/>
                        </a:rPr>
                        <a:t>Daire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160" dirty="0">
                          <a:latin typeface="Calibri"/>
                          <a:cs typeface="Calibri"/>
                        </a:rPr>
                        <a:t>66.00</a:t>
                      </a:r>
                      <a:r>
                        <a:rPr sz="120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175" dirty="0">
                          <a:latin typeface="Calibri"/>
                          <a:cs typeface="Calibri"/>
                        </a:rPr>
                        <a:t>m2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845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160" dirty="0">
                          <a:latin typeface="Calibri"/>
                          <a:cs typeface="Calibri"/>
                        </a:rPr>
                        <a:t>25.000</a:t>
                      </a:r>
                      <a:r>
                        <a:rPr sz="1200" spc="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15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50" dirty="0">
                          <a:latin typeface="Calibri"/>
                          <a:cs typeface="Calibri"/>
                        </a:rPr>
                        <a:t>1.650.000</a:t>
                      </a:r>
                      <a:r>
                        <a:rPr sz="1200" b="1" spc="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4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9380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1.650.000</a:t>
                      </a:r>
                      <a:r>
                        <a:rPr sz="1200" b="1" spc="1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85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200" b="1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4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90" dirty="0">
                          <a:latin typeface="Calibri"/>
                          <a:cs typeface="Calibri"/>
                        </a:rPr>
                        <a:t>1.Normal</a:t>
                      </a:r>
                      <a:r>
                        <a:rPr sz="1200" b="1" spc="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85" dirty="0">
                          <a:latin typeface="Calibri"/>
                          <a:cs typeface="Calibri"/>
                        </a:rPr>
                        <a:t>Kat</a:t>
                      </a:r>
                      <a:r>
                        <a:rPr sz="1200" b="1" spc="1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60" dirty="0">
                          <a:latin typeface="Calibri"/>
                          <a:cs typeface="Calibri"/>
                        </a:rPr>
                        <a:t>Daire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160" dirty="0">
                          <a:latin typeface="Calibri"/>
                          <a:cs typeface="Calibri"/>
                        </a:rPr>
                        <a:t>88.00</a:t>
                      </a:r>
                      <a:r>
                        <a:rPr sz="120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175" dirty="0">
                          <a:latin typeface="Calibri"/>
                          <a:cs typeface="Calibri"/>
                        </a:rPr>
                        <a:t>m2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845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160" dirty="0">
                          <a:latin typeface="Calibri"/>
                          <a:cs typeface="Calibri"/>
                        </a:rPr>
                        <a:t>25.000</a:t>
                      </a:r>
                      <a:r>
                        <a:rPr sz="1200" spc="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15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50" dirty="0">
                          <a:latin typeface="Calibri"/>
                          <a:cs typeface="Calibri"/>
                        </a:rPr>
                        <a:t>2.200.000</a:t>
                      </a:r>
                      <a:r>
                        <a:rPr sz="1200" b="1" spc="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4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9380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1.750.000</a:t>
                      </a:r>
                      <a:r>
                        <a:rPr sz="1200" b="1" spc="1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945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60" dirty="0">
                          <a:latin typeface="Calibri"/>
                          <a:cs typeface="Calibri"/>
                        </a:rPr>
                        <a:t>450.000</a:t>
                      </a:r>
                      <a:r>
                        <a:rPr sz="1200" b="1" spc="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3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90" dirty="0">
                          <a:latin typeface="Calibri"/>
                          <a:cs typeface="Calibri"/>
                        </a:rPr>
                        <a:t>1.Normal</a:t>
                      </a:r>
                      <a:r>
                        <a:rPr sz="1200" b="1" spc="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85" dirty="0">
                          <a:latin typeface="Calibri"/>
                          <a:cs typeface="Calibri"/>
                        </a:rPr>
                        <a:t>Kat</a:t>
                      </a:r>
                      <a:r>
                        <a:rPr sz="1200" b="1" spc="1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60" dirty="0">
                          <a:latin typeface="Calibri"/>
                          <a:cs typeface="Calibri"/>
                        </a:rPr>
                        <a:t>Daire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160" dirty="0">
                          <a:latin typeface="Calibri"/>
                          <a:cs typeface="Calibri"/>
                        </a:rPr>
                        <a:t>88.00</a:t>
                      </a:r>
                      <a:r>
                        <a:rPr sz="120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175" dirty="0">
                          <a:latin typeface="Calibri"/>
                          <a:cs typeface="Calibri"/>
                        </a:rPr>
                        <a:t>m2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845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160" dirty="0">
                          <a:latin typeface="Calibri"/>
                          <a:cs typeface="Calibri"/>
                        </a:rPr>
                        <a:t>25.000</a:t>
                      </a:r>
                      <a:r>
                        <a:rPr sz="1200" spc="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15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50" dirty="0">
                          <a:latin typeface="Calibri"/>
                          <a:cs typeface="Calibri"/>
                        </a:rPr>
                        <a:t>2.200.000</a:t>
                      </a:r>
                      <a:r>
                        <a:rPr sz="1200" b="1" spc="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4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9380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1.750.000</a:t>
                      </a:r>
                      <a:r>
                        <a:rPr sz="1200" b="1" spc="1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945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60" dirty="0">
                          <a:latin typeface="Calibri"/>
                          <a:cs typeface="Calibri"/>
                        </a:rPr>
                        <a:t>450.000</a:t>
                      </a:r>
                      <a:r>
                        <a:rPr sz="1200" b="1" spc="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3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90" dirty="0">
                          <a:latin typeface="Calibri"/>
                          <a:cs typeface="Calibri"/>
                        </a:rPr>
                        <a:t>2.Normal</a:t>
                      </a:r>
                      <a:r>
                        <a:rPr sz="1200" b="1" spc="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85" dirty="0">
                          <a:latin typeface="Calibri"/>
                          <a:cs typeface="Calibri"/>
                        </a:rPr>
                        <a:t>Kat</a:t>
                      </a:r>
                      <a:r>
                        <a:rPr sz="1200" b="1" spc="1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60" dirty="0">
                          <a:latin typeface="Calibri"/>
                          <a:cs typeface="Calibri"/>
                        </a:rPr>
                        <a:t>Daire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160" dirty="0">
                          <a:latin typeface="Calibri"/>
                          <a:cs typeface="Calibri"/>
                        </a:rPr>
                        <a:t>88.00</a:t>
                      </a:r>
                      <a:r>
                        <a:rPr sz="120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175" dirty="0">
                          <a:latin typeface="Calibri"/>
                          <a:cs typeface="Calibri"/>
                        </a:rPr>
                        <a:t>m2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845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160" dirty="0">
                          <a:latin typeface="Calibri"/>
                          <a:cs typeface="Calibri"/>
                        </a:rPr>
                        <a:t>25.000</a:t>
                      </a:r>
                      <a:r>
                        <a:rPr sz="1200" spc="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15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50" dirty="0">
                          <a:latin typeface="Calibri"/>
                          <a:cs typeface="Calibri"/>
                        </a:rPr>
                        <a:t>2.200.000</a:t>
                      </a:r>
                      <a:r>
                        <a:rPr sz="1200" b="1" spc="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4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9380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1.750.000</a:t>
                      </a:r>
                      <a:r>
                        <a:rPr sz="1200" b="1" spc="1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945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60" dirty="0">
                          <a:latin typeface="Calibri"/>
                          <a:cs typeface="Calibri"/>
                        </a:rPr>
                        <a:t>450.000</a:t>
                      </a:r>
                      <a:r>
                        <a:rPr sz="1200" b="1" spc="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3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90" dirty="0">
                          <a:latin typeface="Calibri"/>
                          <a:cs typeface="Calibri"/>
                        </a:rPr>
                        <a:t>2.Normal</a:t>
                      </a:r>
                      <a:r>
                        <a:rPr sz="1200" b="1" spc="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85" dirty="0">
                          <a:latin typeface="Calibri"/>
                          <a:cs typeface="Calibri"/>
                        </a:rPr>
                        <a:t>Kat</a:t>
                      </a:r>
                      <a:r>
                        <a:rPr sz="1200" b="1" spc="1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60" dirty="0">
                          <a:latin typeface="Calibri"/>
                          <a:cs typeface="Calibri"/>
                        </a:rPr>
                        <a:t>Daire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160" dirty="0">
                          <a:latin typeface="Calibri"/>
                          <a:cs typeface="Calibri"/>
                        </a:rPr>
                        <a:t>88.00</a:t>
                      </a:r>
                      <a:r>
                        <a:rPr sz="120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175" dirty="0">
                          <a:latin typeface="Calibri"/>
                          <a:cs typeface="Calibri"/>
                        </a:rPr>
                        <a:t>m2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845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160" dirty="0">
                          <a:latin typeface="Calibri"/>
                          <a:cs typeface="Calibri"/>
                        </a:rPr>
                        <a:t>25.000</a:t>
                      </a:r>
                      <a:r>
                        <a:rPr sz="1200" spc="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15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50" dirty="0">
                          <a:latin typeface="Calibri"/>
                          <a:cs typeface="Calibri"/>
                        </a:rPr>
                        <a:t>2.200.000</a:t>
                      </a:r>
                      <a:r>
                        <a:rPr sz="1200" b="1" spc="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4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9380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1.750.000</a:t>
                      </a:r>
                      <a:r>
                        <a:rPr sz="1200" b="1" spc="1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945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60" dirty="0">
                          <a:latin typeface="Calibri"/>
                          <a:cs typeface="Calibri"/>
                        </a:rPr>
                        <a:t>450.000</a:t>
                      </a:r>
                      <a:r>
                        <a:rPr sz="1200" b="1" spc="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3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90" dirty="0">
                          <a:latin typeface="Calibri"/>
                          <a:cs typeface="Calibri"/>
                        </a:rPr>
                        <a:t>3.Normal</a:t>
                      </a:r>
                      <a:r>
                        <a:rPr sz="1200" b="1" spc="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85" dirty="0">
                          <a:latin typeface="Calibri"/>
                          <a:cs typeface="Calibri"/>
                        </a:rPr>
                        <a:t>Kat</a:t>
                      </a:r>
                      <a:r>
                        <a:rPr sz="1200" b="1" spc="1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60" dirty="0">
                          <a:latin typeface="Calibri"/>
                          <a:cs typeface="Calibri"/>
                        </a:rPr>
                        <a:t>Daire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160" dirty="0">
                          <a:latin typeface="Calibri"/>
                          <a:cs typeface="Calibri"/>
                        </a:rPr>
                        <a:t>88.00</a:t>
                      </a:r>
                      <a:r>
                        <a:rPr sz="120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175" dirty="0">
                          <a:latin typeface="Calibri"/>
                          <a:cs typeface="Calibri"/>
                        </a:rPr>
                        <a:t>m2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845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spc="160" dirty="0">
                          <a:latin typeface="Calibri"/>
                          <a:cs typeface="Calibri"/>
                        </a:rPr>
                        <a:t>25.000</a:t>
                      </a:r>
                      <a:r>
                        <a:rPr sz="1200" spc="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15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50" dirty="0">
                          <a:latin typeface="Calibri"/>
                          <a:cs typeface="Calibri"/>
                        </a:rPr>
                        <a:t>2.200.000</a:t>
                      </a:r>
                      <a:r>
                        <a:rPr sz="1200" b="1" spc="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4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9380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1.750.000</a:t>
                      </a:r>
                      <a:r>
                        <a:rPr sz="1200" b="1" spc="1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945">
                        <a:lnSpc>
                          <a:spcPts val="1435"/>
                        </a:lnSpc>
                        <a:spcBef>
                          <a:spcPts val="35"/>
                        </a:spcBef>
                      </a:pPr>
                      <a:r>
                        <a:rPr sz="1200" b="1" spc="160" dirty="0">
                          <a:latin typeface="Calibri"/>
                          <a:cs typeface="Calibri"/>
                        </a:rPr>
                        <a:t>450.000</a:t>
                      </a:r>
                      <a:r>
                        <a:rPr sz="1200" b="1" spc="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3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spc="190" dirty="0">
                          <a:latin typeface="Calibri"/>
                          <a:cs typeface="Calibri"/>
                        </a:rPr>
                        <a:t>3.Normal</a:t>
                      </a:r>
                      <a:r>
                        <a:rPr sz="1200" b="1" spc="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85" dirty="0">
                          <a:latin typeface="Calibri"/>
                          <a:cs typeface="Calibri"/>
                        </a:rPr>
                        <a:t>Kat</a:t>
                      </a:r>
                      <a:r>
                        <a:rPr sz="1200" b="1" spc="1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60" dirty="0">
                          <a:latin typeface="Calibri"/>
                          <a:cs typeface="Calibri"/>
                        </a:rPr>
                        <a:t>Daire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spc="160" dirty="0">
                          <a:latin typeface="Calibri"/>
                          <a:cs typeface="Calibri"/>
                        </a:rPr>
                        <a:t>88.00</a:t>
                      </a:r>
                      <a:r>
                        <a:rPr sz="120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175" dirty="0">
                          <a:latin typeface="Calibri"/>
                          <a:cs typeface="Calibri"/>
                        </a:rPr>
                        <a:t>m2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845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spc="160" dirty="0">
                          <a:latin typeface="Calibri"/>
                          <a:cs typeface="Calibri"/>
                        </a:rPr>
                        <a:t>25.000</a:t>
                      </a:r>
                      <a:r>
                        <a:rPr sz="1200" spc="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15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spc="150" dirty="0">
                          <a:latin typeface="Calibri"/>
                          <a:cs typeface="Calibri"/>
                        </a:rPr>
                        <a:t>2.200.000</a:t>
                      </a:r>
                      <a:r>
                        <a:rPr sz="1200" b="1" spc="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4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9380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spc="1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1.750.000</a:t>
                      </a:r>
                      <a:r>
                        <a:rPr sz="1200" b="1" spc="1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945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spc="160" dirty="0">
                          <a:latin typeface="Calibri"/>
                          <a:cs typeface="Calibri"/>
                        </a:rPr>
                        <a:t>450.000</a:t>
                      </a:r>
                      <a:r>
                        <a:rPr sz="1200" b="1" spc="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35" dirty="0">
                          <a:latin typeface="Calibri"/>
                          <a:cs typeface="Calibri"/>
                        </a:rPr>
                        <a:t>TL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9525" algn="ctr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spc="150" dirty="0">
                          <a:latin typeface="Calibri"/>
                          <a:cs typeface="Calibri"/>
                        </a:rPr>
                        <a:t>Çatı</a:t>
                      </a:r>
                      <a:r>
                        <a:rPr sz="1200" b="1" spc="1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85" dirty="0">
                          <a:latin typeface="Calibri"/>
                          <a:cs typeface="Calibri"/>
                        </a:rPr>
                        <a:t>Kat</a:t>
                      </a:r>
                      <a:r>
                        <a:rPr sz="1200" b="1" spc="1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60" dirty="0">
                          <a:latin typeface="Calibri"/>
                          <a:cs typeface="Calibri"/>
                        </a:rPr>
                        <a:t>Daire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spc="160" dirty="0">
                          <a:latin typeface="Calibri"/>
                          <a:cs typeface="Calibri"/>
                        </a:rPr>
                        <a:t>76.00</a:t>
                      </a:r>
                      <a:r>
                        <a:rPr sz="120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175" dirty="0">
                          <a:latin typeface="Calibri"/>
                          <a:cs typeface="Calibri"/>
                        </a:rPr>
                        <a:t>m2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12700" algn="ctr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spc="195" dirty="0">
                          <a:latin typeface="Calibri"/>
                          <a:cs typeface="Calibri"/>
                        </a:rPr>
                        <a:t>MÜTEAHHİT</a:t>
                      </a:r>
                      <a:r>
                        <a:rPr sz="1200" spc="1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165" dirty="0">
                          <a:latin typeface="Calibri"/>
                          <a:cs typeface="Calibri"/>
                        </a:rPr>
                        <a:t>FİRMA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9525" algn="ctr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spc="150" dirty="0">
                          <a:latin typeface="Calibri"/>
                          <a:cs typeface="Calibri"/>
                        </a:rPr>
                        <a:t>Çatı</a:t>
                      </a:r>
                      <a:r>
                        <a:rPr sz="1200" b="1" spc="1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85" dirty="0">
                          <a:latin typeface="Calibri"/>
                          <a:cs typeface="Calibri"/>
                        </a:rPr>
                        <a:t>Kat</a:t>
                      </a:r>
                      <a:r>
                        <a:rPr sz="1200" b="1" spc="1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60" dirty="0">
                          <a:latin typeface="Calibri"/>
                          <a:cs typeface="Calibri"/>
                        </a:rPr>
                        <a:t>Daire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spc="160" dirty="0">
                          <a:latin typeface="Calibri"/>
                          <a:cs typeface="Calibri"/>
                        </a:rPr>
                        <a:t>76.00</a:t>
                      </a:r>
                      <a:r>
                        <a:rPr sz="120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175" dirty="0">
                          <a:latin typeface="Calibri"/>
                          <a:cs typeface="Calibri"/>
                        </a:rPr>
                        <a:t>m2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12700" algn="ctr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spc="195" dirty="0">
                          <a:latin typeface="Calibri"/>
                          <a:cs typeface="Calibri"/>
                        </a:rPr>
                        <a:t>MÜTEAHHİT</a:t>
                      </a:r>
                      <a:r>
                        <a:rPr sz="1200" spc="1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165" dirty="0">
                          <a:latin typeface="Calibri"/>
                          <a:cs typeface="Calibri"/>
                        </a:rPr>
                        <a:t>FİRMA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grpSp>
        <p:nvGrpSpPr>
          <p:cNvPr id="10" name="object 10"/>
          <p:cNvGrpSpPr/>
          <p:nvPr/>
        </p:nvGrpSpPr>
        <p:grpSpPr>
          <a:xfrm>
            <a:off x="13439350" y="0"/>
            <a:ext cx="2029460" cy="10692130"/>
            <a:chOff x="13439350" y="0"/>
            <a:chExt cx="2029460" cy="10692130"/>
          </a:xfrm>
        </p:grpSpPr>
        <p:sp>
          <p:nvSpPr>
            <p:cNvPr id="11" name="object 11"/>
            <p:cNvSpPr/>
            <p:nvPr/>
          </p:nvSpPr>
          <p:spPr>
            <a:xfrm>
              <a:off x="13580745" y="11"/>
              <a:ext cx="1887855" cy="10692130"/>
            </a:xfrm>
            <a:custGeom>
              <a:avLst/>
              <a:gdLst/>
              <a:ahLst/>
              <a:cxnLst/>
              <a:rect l="l" t="t" r="r" b="b"/>
              <a:pathLst>
                <a:path w="1887855" h="10692130">
                  <a:moveTo>
                    <a:pt x="1887855" y="0"/>
                  </a:moveTo>
                  <a:lnTo>
                    <a:pt x="7607" y="0"/>
                  </a:lnTo>
                  <a:lnTo>
                    <a:pt x="3810" y="0"/>
                  </a:lnTo>
                  <a:lnTo>
                    <a:pt x="0" y="0"/>
                  </a:lnTo>
                  <a:lnTo>
                    <a:pt x="0" y="10692130"/>
                  </a:lnTo>
                  <a:lnTo>
                    <a:pt x="3810" y="10692130"/>
                  </a:lnTo>
                  <a:lnTo>
                    <a:pt x="7607" y="10692130"/>
                  </a:lnTo>
                  <a:lnTo>
                    <a:pt x="1887855" y="10692130"/>
                  </a:lnTo>
                  <a:lnTo>
                    <a:pt x="1887855" y="0"/>
                  </a:lnTo>
                  <a:close/>
                </a:path>
              </a:pathLst>
            </a:custGeom>
            <a:solidFill>
              <a:srgbClr val="84A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442950" y="0"/>
              <a:ext cx="133350" cy="10692130"/>
            </a:xfrm>
            <a:custGeom>
              <a:avLst/>
              <a:gdLst/>
              <a:ahLst/>
              <a:cxnLst/>
              <a:rect l="l" t="t" r="r" b="b"/>
              <a:pathLst>
                <a:path w="133350" h="10692130">
                  <a:moveTo>
                    <a:pt x="133350" y="0"/>
                  </a:moveTo>
                  <a:lnTo>
                    <a:pt x="0" y="0"/>
                  </a:lnTo>
                  <a:lnTo>
                    <a:pt x="0" y="10692130"/>
                  </a:lnTo>
                  <a:lnTo>
                    <a:pt x="133350" y="10692130"/>
                  </a:lnTo>
                  <a:lnTo>
                    <a:pt x="133350" y="0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3442950" y="0"/>
              <a:ext cx="133350" cy="10692130"/>
            </a:xfrm>
            <a:custGeom>
              <a:avLst/>
              <a:gdLst/>
              <a:ahLst/>
              <a:cxnLst/>
              <a:rect l="l" t="t" r="r" b="b"/>
              <a:pathLst>
                <a:path w="133350" h="10692130">
                  <a:moveTo>
                    <a:pt x="133350" y="0"/>
                  </a:moveTo>
                  <a:lnTo>
                    <a:pt x="133350" y="10692129"/>
                  </a:lnTo>
                </a:path>
                <a:path w="133350" h="10692130">
                  <a:moveTo>
                    <a:pt x="0" y="10692129"/>
                  </a:moveTo>
                  <a:lnTo>
                    <a:pt x="0" y="0"/>
                  </a:lnTo>
                </a:path>
              </a:pathLst>
            </a:custGeom>
            <a:ln w="7200">
              <a:solidFill>
                <a:srgbClr val="333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Dikdörtgen 13">
            <a:extLst>
              <a:ext uri="{FF2B5EF4-FFF2-40B4-BE49-F238E27FC236}">
                <a16:creationId xmlns:a16="http://schemas.microsoft.com/office/drawing/2014/main" id="{D14527F3-EF39-1715-E542-D1C55C27FE00}"/>
              </a:ext>
            </a:extLst>
          </p:cNvPr>
          <p:cNvSpPr/>
          <p:nvPr/>
        </p:nvSpPr>
        <p:spPr>
          <a:xfrm>
            <a:off x="9944100" y="1003300"/>
            <a:ext cx="3494406" cy="30003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14094" y="2656204"/>
            <a:ext cx="14454505" cy="5153660"/>
            <a:chOff x="1014094" y="2656204"/>
            <a:chExt cx="14454505" cy="5153660"/>
          </a:xfrm>
        </p:grpSpPr>
        <p:sp>
          <p:nvSpPr>
            <p:cNvPr id="3" name="object 3"/>
            <p:cNvSpPr/>
            <p:nvPr/>
          </p:nvSpPr>
          <p:spPr>
            <a:xfrm>
              <a:off x="2976244" y="2656204"/>
              <a:ext cx="12492355" cy="1355725"/>
            </a:xfrm>
            <a:custGeom>
              <a:avLst/>
              <a:gdLst/>
              <a:ahLst/>
              <a:cxnLst/>
              <a:rect l="l" t="t" r="r" b="b"/>
              <a:pathLst>
                <a:path w="12492355" h="1355725">
                  <a:moveTo>
                    <a:pt x="12492355" y="0"/>
                  </a:moveTo>
                  <a:lnTo>
                    <a:pt x="0" y="0"/>
                  </a:lnTo>
                  <a:lnTo>
                    <a:pt x="0" y="1355725"/>
                  </a:lnTo>
                  <a:lnTo>
                    <a:pt x="12492355" y="1355725"/>
                  </a:lnTo>
                  <a:lnTo>
                    <a:pt x="12492355" y="0"/>
                  </a:lnTo>
                  <a:close/>
                </a:path>
              </a:pathLst>
            </a:custGeom>
            <a:solidFill>
              <a:srgbClr val="5263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14094" y="3542029"/>
              <a:ext cx="4267835" cy="4267835"/>
            </a:xfrm>
            <a:custGeom>
              <a:avLst/>
              <a:gdLst/>
              <a:ahLst/>
              <a:cxnLst/>
              <a:rect l="l" t="t" r="r" b="b"/>
              <a:pathLst>
                <a:path w="4267835" h="4267834">
                  <a:moveTo>
                    <a:pt x="4267834" y="0"/>
                  </a:moveTo>
                  <a:lnTo>
                    <a:pt x="0" y="0"/>
                  </a:lnTo>
                  <a:lnTo>
                    <a:pt x="0" y="4267834"/>
                  </a:lnTo>
                  <a:lnTo>
                    <a:pt x="4267834" y="4267834"/>
                  </a:lnTo>
                  <a:lnTo>
                    <a:pt x="4267834" y="0"/>
                  </a:lnTo>
                  <a:close/>
                </a:path>
              </a:pathLst>
            </a:custGeom>
            <a:solidFill>
              <a:srgbClr val="FFFFFF">
                <a:alpha val="2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14094" y="4011929"/>
            <a:ext cx="4267835" cy="3797935"/>
          </a:xfrm>
          <a:prstGeom prst="rect">
            <a:avLst/>
          </a:prstGeom>
          <a:solidFill>
            <a:srgbClr val="FFFFFF">
              <a:alpha val="29803"/>
            </a:srgbClr>
          </a:solidFill>
        </p:spPr>
        <p:txBody>
          <a:bodyPr vert="horz" wrap="square" lIns="0" tIns="530860" rIns="0" bIns="0" rtlCol="0">
            <a:spAutoFit/>
          </a:bodyPr>
          <a:lstStyle/>
          <a:p>
            <a:pPr marL="1052195" marR="163830">
              <a:lnSpc>
                <a:spcPct val="124600"/>
              </a:lnSpc>
              <a:spcBef>
                <a:spcPts val="4180"/>
              </a:spcBef>
            </a:pPr>
            <a:r>
              <a:rPr sz="4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Teknik </a:t>
            </a:r>
            <a:r>
              <a:rPr sz="4800" spc="-380" dirty="0">
                <a:solidFill>
                  <a:srgbClr val="FFFFFF"/>
                </a:solidFill>
                <a:latin typeface="Microsoft Sans Serif"/>
                <a:cs typeface="Microsoft Sans Serif"/>
              </a:rPr>
              <a:t>ŞARTNAME</a:t>
            </a:r>
            <a:endParaRPr sz="4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44700" cy="10692130"/>
            <a:chOff x="0" y="0"/>
            <a:chExt cx="2044700" cy="1069213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908175" cy="10692130"/>
            </a:xfrm>
            <a:custGeom>
              <a:avLst/>
              <a:gdLst/>
              <a:ahLst/>
              <a:cxnLst/>
              <a:rect l="l" t="t" r="r" b="b"/>
              <a:pathLst>
                <a:path w="1908175" h="10692130">
                  <a:moveTo>
                    <a:pt x="1908175" y="0"/>
                  </a:moveTo>
                  <a:lnTo>
                    <a:pt x="0" y="0"/>
                  </a:lnTo>
                  <a:lnTo>
                    <a:pt x="0" y="10692130"/>
                  </a:lnTo>
                  <a:lnTo>
                    <a:pt x="1908175" y="10692130"/>
                  </a:lnTo>
                  <a:lnTo>
                    <a:pt x="1908175" y="0"/>
                  </a:lnTo>
                  <a:close/>
                </a:path>
              </a:pathLst>
            </a:custGeom>
            <a:solidFill>
              <a:srgbClr val="84A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907539" y="0"/>
              <a:ext cx="133350" cy="10692130"/>
            </a:xfrm>
            <a:custGeom>
              <a:avLst/>
              <a:gdLst/>
              <a:ahLst/>
              <a:cxnLst/>
              <a:rect l="l" t="t" r="r" b="b"/>
              <a:pathLst>
                <a:path w="133350" h="10692130">
                  <a:moveTo>
                    <a:pt x="133350" y="0"/>
                  </a:moveTo>
                  <a:lnTo>
                    <a:pt x="0" y="0"/>
                  </a:lnTo>
                  <a:lnTo>
                    <a:pt x="0" y="10692130"/>
                  </a:lnTo>
                  <a:lnTo>
                    <a:pt x="133350" y="10692130"/>
                  </a:lnTo>
                  <a:lnTo>
                    <a:pt x="133350" y="0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07539" y="0"/>
              <a:ext cx="133350" cy="10692130"/>
            </a:xfrm>
            <a:custGeom>
              <a:avLst/>
              <a:gdLst/>
              <a:ahLst/>
              <a:cxnLst/>
              <a:rect l="l" t="t" r="r" b="b"/>
              <a:pathLst>
                <a:path w="133350" h="10692130">
                  <a:moveTo>
                    <a:pt x="133350" y="0"/>
                  </a:moveTo>
                  <a:lnTo>
                    <a:pt x="133350" y="10692129"/>
                  </a:lnTo>
                </a:path>
                <a:path w="133350" h="10692130">
                  <a:moveTo>
                    <a:pt x="0" y="10692129"/>
                  </a:moveTo>
                  <a:lnTo>
                    <a:pt x="0" y="0"/>
                  </a:lnTo>
                </a:path>
              </a:pathLst>
            </a:custGeom>
            <a:ln w="7200">
              <a:solidFill>
                <a:srgbClr val="333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673223" y="527049"/>
            <a:ext cx="2863850" cy="421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00" b="1" spc="-10" dirty="0">
                <a:solidFill>
                  <a:srgbClr val="0C2C66"/>
                </a:solidFill>
                <a:latin typeface="Trebuchet MS"/>
                <a:cs typeface="Trebuchet MS"/>
              </a:rPr>
              <a:t>TEKNİK</a:t>
            </a:r>
            <a:r>
              <a:rPr sz="2600" b="1" spc="-160" dirty="0">
                <a:solidFill>
                  <a:srgbClr val="0C2C66"/>
                </a:solidFill>
                <a:latin typeface="Trebuchet MS"/>
                <a:cs typeface="Trebuchet MS"/>
              </a:rPr>
              <a:t> </a:t>
            </a:r>
            <a:r>
              <a:rPr sz="2600" b="1" spc="-10" dirty="0">
                <a:solidFill>
                  <a:srgbClr val="0C2C66"/>
                </a:solidFill>
                <a:latin typeface="Trebuchet MS"/>
                <a:cs typeface="Trebuchet MS"/>
              </a:rPr>
              <a:t>ŞARTNAME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73223" y="1374774"/>
            <a:ext cx="10115550" cy="24110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31775" indent="-219075">
              <a:lnSpc>
                <a:spcPct val="100000"/>
              </a:lnSpc>
              <a:spcBef>
                <a:spcPts val="90"/>
              </a:spcBef>
              <a:buClr>
                <a:srgbClr val="004579"/>
              </a:buClr>
              <a:buFont typeface="Trebuchet MS"/>
              <a:buAutoNum type="arabicPeriod"/>
              <a:tabLst>
                <a:tab pos="231775" algn="l"/>
              </a:tabLst>
            </a:pPr>
            <a:r>
              <a:rPr sz="1400" b="1" spc="-10" dirty="0">
                <a:solidFill>
                  <a:srgbClr val="004579"/>
                </a:solidFill>
                <a:latin typeface="Trebuchet MS"/>
                <a:cs typeface="Trebuchet MS"/>
              </a:rPr>
              <a:t>YAPI</a:t>
            </a:r>
            <a:r>
              <a:rPr sz="1400" b="1" spc="-85" dirty="0">
                <a:solidFill>
                  <a:srgbClr val="004579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004579"/>
                </a:solidFill>
                <a:latin typeface="Trebuchet MS"/>
                <a:cs typeface="Trebuchet MS"/>
              </a:rPr>
              <a:t>SİSTEMİ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0"/>
              </a:spcBef>
              <a:buClr>
                <a:srgbClr val="004579"/>
              </a:buClr>
              <a:buFont typeface="Trebuchet MS"/>
              <a:buAutoNum type="arabicPeriod"/>
            </a:pPr>
            <a:endParaRPr sz="1400">
              <a:latin typeface="Trebuchet MS"/>
              <a:cs typeface="Trebuchet MS"/>
            </a:endParaRPr>
          </a:p>
          <a:p>
            <a:pPr marL="12700" marR="5080" lvl="1" indent="217804">
              <a:lnSpc>
                <a:spcPct val="107500"/>
              </a:lnSpc>
              <a:buAutoNum type="arabicPeriod"/>
              <a:tabLst>
                <a:tab pos="230504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Zemin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etüdü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MÜTEAHHİT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firma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tarafından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yaptırılacak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zemin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etüt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raporu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istenildiğinde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maliklerine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verilecektir.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Yapılan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zemin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etüdü,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ilgili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odadan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temin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edilerek</a:t>
            </a:r>
            <a:r>
              <a:rPr sz="1000" spc="50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statik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projeleri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deprem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yönetmeliğine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göre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hazırlanacaktır.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Beton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kalitesi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statik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hesabına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göre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veya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C30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–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C35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sınıfında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Şantiyeye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gelen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demirler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den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1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mt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boyunda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ikişeradet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numune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alınarak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denetim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firması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tarafından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ÇEVRE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ŞEHİRCİLİK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BAKANLIĞI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ndan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onaylı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laboratuar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tarafından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test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edilecek,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sonuçları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yetersiz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hiç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bir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malzeme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kullanılmayacaktır.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Her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beton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esnasında</a:t>
            </a:r>
            <a:r>
              <a:rPr sz="1000" spc="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şantiyeye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gelen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beton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mikserlerinden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denetim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firması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tarafından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numuneler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alınarak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yine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ÇEVRE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ŞEHİRCİLİK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BAKANLIĞI </a:t>
            </a:r>
            <a:r>
              <a:rPr sz="1500" baseline="2777" dirty="0">
                <a:solidFill>
                  <a:srgbClr val="151616"/>
                </a:solidFill>
                <a:latin typeface="Trebuchet MS"/>
                <a:cs typeface="Trebuchet MS"/>
              </a:rPr>
              <a:t>ndan</a:t>
            </a:r>
            <a:r>
              <a:rPr sz="1500" spc="-52" baseline="277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00" baseline="2777" dirty="0">
                <a:solidFill>
                  <a:srgbClr val="151616"/>
                </a:solidFill>
                <a:latin typeface="Trebuchet MS"/>
                <a:cs typeface="Trebuchet MS"/>
              </a:rPr>
              <a:t>onaylı</a:t>
            </a:r>
            <a:r>
              <a:rPr sz="1500" spc="-37" baseline="277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00" baseline="2777" dirty="0">
                <a:solidFill>
                  <a:srgbClr val="151616"/>
                </a:solidFill>
                <a:latin typeface="Trebuchet MS"/>
                <a:cs typeface="Trebuchet MS"/>
              </a:rPr>
              <a:t>laboratuar</a:t>
            </a:r>
            <a:r>
              <a:rPr sz="1500" spc="-44" baseline="277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00" spc="-15" baseline="2777" dirty="0">
                <a:solidFill>
                  <a:srgbClr val="151616"/>
                </a:solidFill>
                <a:latin typeface="Trebuchet MS"/>
                <a:cs typeface="Trebuchet MS"/>
              </a:rPr>
              <a:t>tarafından</a:t>
            </a:r>
            <a:r>
              <a:rPr sz="1500" spc="-75" baseline="277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00" baseline="2777" dirty="0">
                <a:solidFill>
                  <a:srgbClr val="151616"/>
                </a:solidFill>
                <a:latin typeface="Trebuchet MS"/>
                <a:cs typeface="Trebuchet MS"/>
              </a:rPr>
              <a:t>test</a:t>
            </a:r>
            <a:r>
              <a:rPr sz="1500" spc="-30" baseline="277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00" spc="-15" baseline="2777" dirty="0">
                <a:solidFill>
                  <a:srgbClr val="151616"/>
                </a:solidFill>
                <a:latin typeface="Trebuchet MS"/>
                <a:cs typeface="Trebuchet MS"/>
              </a:rPr>
              <a:t>edilecek</a:t>
            </a:r>
            <a:r>
              <a:rPr sz="1500" spc="-67" baseline="277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00" baseline="2777" dirty="0">
                <a:solidFill>
                  <a:srgbClr val="151616"/>
                </a:solidFill>
                <a:latin typeface="Trebuchet MS"/>
                <a:cs typeface="Trebuchet MS"/>
              </a:rPr>
              <a:t>raporları</a:t>
            </a:r>
            <a:r>
              <a:rPr sz="1500" spc="-7" baseline="277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00" baseline="2777" dirty="0">
                <a:solidFill>
                  <a:srgbClr val="151616"/>
                </a:solidFill>
                <a:latin typeface="Trebuchet MS"/>
                <a:cs typeface="Trebuchet MS"/>
              </a:rPr>
              <a:t>kat</a:t>
            </a:r>
            <a:r>
              <a:rPr sz="1500" spc="-60" baseline="277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00" baseline="2777" dirty="0">
                <a:solidFill>
                  <a:srgbClr val="151616"/>
                </a:solidFill>
                <a:latin typeface="Trebuchet MS"/>
                <a:cs typeface="Trebuchet MS"/>
              </a:rPr>
              <a:t>malikleri</a:t>
            </a:r>
            <a:r>
              <a:rPr sz="1500" spc="104" baseline="277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istediği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taktirde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ibraz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edilecektir.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(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Hazır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beton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LİMAK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-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BETONKA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-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BETONSA</a:t>
            </a:r>
            <a:r>
              <a:rPr sz="1000" spc="-8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firmalarından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birisi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)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buClr>
                <a:srgbClr val="151616"/>
              </a:buClr>
              <a:buFont typeface="Trebuchet MS"/>
              <a:buAutoNum type="arabicPeriod"/>
            </a:pP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245"/>
              </a:spcBef>
              <a:buClr>
                <a:srgbClr val="151616"/>
              </a:buClr>
              <a:buFont typeface="Trebuchet MS"/>
              <a:buAutoNum type="arabicPeriod"/>
            </a:pPr>
            <a:endParaRPr sz="1000">
              <a:latin typeface="Trebuchet MS"/>
              <a:cs typeface="Trebuchet MS"/>
            </a:endParaRPr>
          </a:p>
          <a:p>
            <a:pPr marL="230504" lvl="1" indent="-217804">
              <a:lnSpc>
                <a:spcPct val="100000"/>
              </a:lnSpc>
              <a:buAutoNum type="arabicPeriod"/>
              <a:tabLst>
                <a:tab pos="230504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Kaba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inşaat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konvansiyonel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kalıp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sistemi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table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beton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şeklinde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yapılacaktır.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Taşıyıcı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elemanlarda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ölçüsel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bütünlük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temin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edilecekir.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130"/>
              </a:spcBef>
              <a:buClr>
                <a:srgbClr val="151616"/>
              </a:buClr>
              <a:buFont typeface="Trebuchet MS"/>
              <a:buAutoNum type="arabicPeriod"/>
            </a:pPr>
            <a:endParaRPr sz="1000">
              <a:latin typeface="Trebuchet MS"/>
              <a:cs typeface="Trebuchet MS"/>
            </a:endParaRPr>
          </a:p>
          <a:p>
            <a:pPr marL="12700" marR="86360" lvl="1" indent="217804">
              <a:lnSpc>
                <a:spcPct val="106300"/>
              </a:lnSpc>
              <a:buAutoNum type="arabicPeriod"/>
              <a:tabLst>
                <a:tab pos="230504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İnşaat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başlamadan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önce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yapılan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zemin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etüdünde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çıkan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sonuca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göre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binanın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zemininde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kazıklama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sistemi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yapılması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gereken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herhangi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bir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durumda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temel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den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önce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kazıklama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sistemi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yapılacak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bina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temeli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kazıklama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sisteminin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üzerine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oturtulacaktır.</a:t>
            </a:r>
            <a:endParaRPr sz="1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Bina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hafriyatı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yapılmadan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önce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komşu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binalardan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herhangi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bir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kayma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olmaya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durumunda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kuyu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temel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önceden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yapılarak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emniyete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alınacaktır.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90525" lvl="1" indent="214629">
              <a:lnSpc>
                <a:spcPct val="106100"/>
              </a:lnSpc>
              <a:spcBef>
                <a:spcPts val="100"/>
              </a:spcBef>
              <a:buAutoNum type="arabicPeriod" startAt="5"/>
              <a:tabLst>
                <a:tab pos="227329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Temel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altı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kodundaki zemin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toprak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formundaysa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radye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temel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dökülmeden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önce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zemine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kırma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taş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(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MICIR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)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dökülerek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silindir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ile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sertleştirilecek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yüzeyin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ölçüsel bütünlüğünü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sağlamak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için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reglaj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yapılacaktır.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Bahsedilen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kırma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taşlı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reglaj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uygulaması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zemin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sularının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temelden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uzaklaşmasını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sağlayacaktır.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Temel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altı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seviyesinde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kireç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taşı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veya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benzeri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bir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kaya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örtüsüne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rastlanırsa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söz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konusu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uygulama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yapılmayacaktır.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Reglajı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müteakip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C14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sınıfında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su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izolasyonlu</a:t>
            </a:r>
            <a:r>
              <a:rPr sz="1000" spc="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hazır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beton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ile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10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CM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kalınlığında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gro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beton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dökülüp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perdah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ile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radyenin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oturacağı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yüzey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kusursuz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hale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getirilecektir.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130"/>
              </a:spcBef>
              <a:buClr>
                <a:srgbClr val="151616"/>
              </a:buClr>
              <a:buFont typeface="Trebuchet MS"/>
              <a:buAutoNum type="arabicPeriod" startAt="5"/>
            </a:pPr>
            <a:endParaRPr sz="1000">
              <a:latin typeface="Trebuchet MS"/>
              <a:cs typeface="Trebuchet MS"/>
            </a:endParaRPr>
          </a:p>
          <a:p>
            <a:pPr marL="12700" marR="378460" lvl="1" indent="217804">
              <a:lnSpc>
                <a:spcPct val="106100"/>
              </a:lnSpc>
              <a:buAutoNum type="arabicPeriod" startAt="5"/>
              <a:tabLst>
                <a:tab pos="230504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Statik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projedeki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kabullere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göre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az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C35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beton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sınıfına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sahip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malzeme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kalınlık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ölçüleri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ilgili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statik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hesaplarla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belirlenecek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TSE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standartlarına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inşaat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demiri kullanılacaktır.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Projede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öngörülen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her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yerde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etriye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uygulanacak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taşıyıcı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elemanlardaki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donatılar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müşterek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çalışmayı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temin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edecek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şekilde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çirozlarla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bağlanacaktır.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Donatıyı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korumak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için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az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2-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2,5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cm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pas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payı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kullanılacaktır.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PROJEDE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kullanılacak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olan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demir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kalitesi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bakanlık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onaylı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yeni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nesil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nervürlü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S420 –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B420C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85"/>
              </a:spcBef>
              <a:buClr>
                <a:srgbClr val="151616"/>
              </a:buClr>
              <a:buFont typeface="Trebuchet MS"/>
              <a:buAutoNum type="arabicPeriod" startAt="5"/>
            </a:pPr>
            <a:endParaRPr sz="1000">
              <a:latin typeface="Trebuchet MS"/>
              <a:cs typeface="Trebuchet MS"/>
            </a:endParaRPr>
          </a:p>
          <a:p>
            <a:pPr marL="12700" marR="252729" lvl="1" indent="208915">
              <a:lnSpc>
                <a:spcPct val="108000"/>
              </a:lnSpc>
              <a:spcBef>
                <a:spcPts val="5"/>
              </a:spcBef>
              <a:buAutoNum type="arabicPeriod" startAt="5"/>
              <a:tabLst>
                <a:tab pos="221615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Apartman</a:t>
            </a:r>
            <a:r>
              <a:rPr sz="1000" spc="-6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etrafına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temeli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çevre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sularından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korumak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için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drenaj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uygulaması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yapılacak,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toplanan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sular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arsanın</a:t>
            </a:r>
            <a:r>
              <a:rPr sz="1000" spc="-6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eğimine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göre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tahliye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edilecektir.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Drenaj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borunun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üstü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kırma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taş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ile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dolgu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yapılacaktır.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105"/>
              </a:spcBef>
              <a:buClr>
                <a:srgbClr val="151616"/>
              </a:buClr>
              <a:buFont typeface="Trebuchet MS"/>
              <a:buAutoNum type="arabicPeriod" startAt="5"/>
            </a:pPr>
            <a:endParaRPr sz="1000">
              <a:latin typeface="Trebuchet MS"/>
              <a:cs typeface="Trebuchet MS"/>
            </a:endParaRPr>
          </a:p>
          <a:p>
            <a:pPr marL="12700" marR="4693920" lvl="1" indent="217804">
              <a:lnSpc>
                <a:spcPct val="106300"/>
              </a:lnSpc>
              <a:buAutoNum type="arabicPeriod" startAt="5"/>
              <a:tabLst>
                <a:tab pos="230504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Duvar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imalatında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tuğla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(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KİLSAN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–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DERYA</a:t>
            </a:r>
            <a:r>
              <a:rPr sz="1000" spc="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-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YILDIZ</a:t>
            </a:r>
            <a:r>
              <a:rPr sz="1000" spc="-9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–</a:t>
            </a:r>
            <a:r>
              <a:rPr sz="1000" spc="-1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75" dirty="0">
                <a:solidFill>
                  <a:srgbClr val="151616"/>
                </a:solidFill>
                <a:latin typeface="Trebuchet MS"/>
                <a:cs typeface="Trebuchet MS"/>
              </a:rPr>
              <a:t>TEKİRDAĞ</a:t>
            </a:r>
            <a:r>
              <a:rPr sz="1000" spc="-17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)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kullanılacaktır.</a:t>
            </a:r>
            <a:r>
              <a:rPr sz="1000" spc="25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Daireleri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ayıran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duvarlar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çift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tuğla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arası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taşyünü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veya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strafor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uygulaması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yapılacak</a:t>
            </a:r>
            <a:r>
              <a:rPr sz="1000" spc="-6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ses</a:t>
            </a:r>
            <a:r>
              <a:rPr sz="1000" spc="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izolasyonu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sağlanacaktır.</a:t>
            </a: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25"/>
              </a:spcBef>
            </a:pPr>
            <a:endParaRPr sz="1000">
              <a:latin typeface="Trebuchet MS"/>
              <a:cs typeface="Trebuchet MS"/>
            </a:endParaRPr>
          </a:p>
          <a:p>
            <a:pPr marL="234950" indent="-222250">
              <a:lnSpc>
                <a:spcPct val="100000"/>
              </a:lnSpc>
              <a:buClr>
                <a:srgbClr val="004579"/>
              </a:buClr>
              <a:buFont typeface="Trebuchet MS"/>
              <a:buAutoNum type="arabicPeriod" startAt="2"/>
              <a:tabLst>
                <a:tab pos="234950" algn="l"/>
              </a:tabLst>
            </a:pPr>
            <a:r>
              <a:rPr sz="1400" b="1" spc="-10" dirty="0">
                <a:solidFill>
                  <a:srgbClr val="004579"/>
                </a:solidFill>
                <a:latin typeface="Trebuchet MS"/>
                <a:cs typeface="Trebuchet MS"/>
              </a:rPr>
              <a:t>İZOLASYON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90"/>
              </a:spcBef>
              <a:buClr>
                <a:srgbClr val="004579"/>
              </a:buClr>
              <a:buFont typeface="Trebuchet MS"/>
              <a:buAutoNum type="arabicPeriod" startAt="2"/>
            </a:pPr>
            <a:endParaRPr sz="1400">
              <a:latin typeface="Trebuchet MS"/>
              <a:cs typeface="Trebuchet MS"/>
            </a:endParaRPr>
          </a:p>
          <a:p>
            <a:pPr marL="12700" marR="379095" lvl="1" indent="217804">
              <a:lnSpc>
                <a:spcPct val="106200"/>
              </a:lnSpc>
              <a:buAutoNum type="arabicPeriod"/>
              <a:tabLst>
                <a:tab pos="230504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Radye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temel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kalıplarına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zeminine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polyester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keçe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taşıyıcılı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az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3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mm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kalınlığında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Focus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P3000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markadan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kalitesiz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olmamak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kaydı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ile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membran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uygulanacaktır.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Üzerine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LİKİT</a:t>
            </a:r>
            <a:r>
              <a:rPr sz="1000" spc="-6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MEMBRAN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uygulaması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yapılacaktır.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Bu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uygulama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yapılırken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bohçalama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(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perde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betonunun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az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10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cm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üzerine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çıkacak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şekilde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)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sistemi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ile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yapılacaktır.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135"/>
              </a:spcBef>
              <a:buClr>
                <a:srgbClr val="151616"/>
              </a:buClr>
              <a:buFont typeface="Trebuchet MS"/>
              <a:buAutoNum type="arabicPeriod"/>
            </a:pPr>
            <a:endParaRPr sz="1000">
              <a:latin typeface="Trebuchet MS"/>
              <a:cs typeface="Trebuchet MS"/>
            </a:endParaRPr>
          </a:p>
          <a:p>
            <a:pPr marL="12700" marR="198755" lvl="1" indent="217804" algn="just">
              <a:lnSpc>
                <a:spcPct val="106000"/>
              </a:lnSpc>
              <a:buAutoNum type="arabicPeriod"/>
              <a:tabLst>
                <a:tab pos="230504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Perde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yüzeyleri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uygulama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öncesi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temizlenecek,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yüzeyin nemi alınacak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yüzey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hataları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var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ise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tamir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harcı ile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bu hatalar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giderilecektir.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Bu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uygulamadan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sonra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öngörülen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durma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göre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perde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betonları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poliüretan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köpük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ile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4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cm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den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az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olmamak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kaydı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ile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kaplanacaktır.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Yeterli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olmadığı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düşünüldüğünde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XPS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köpük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şaşırtmalı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olarak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serilecektir.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Bununda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yeterli</a:t>
            </a:r>
            <a:r>
              <a:rPr sz="1000" spc="-6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olmadığı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düşünüldüğünde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tamına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drenaj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sistemi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yapılarak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imalat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sona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erecektir.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100"/>
              </a:spcBef>
              <a:buClr>
                <a:srgbClr val="151616"/>
              </a:buClr>
              <a:buFont typeface="Trebuchet MS"/>
              <a:buAutoNum type="arabicPeriod"/>
            </a:pPr>
            <a:endParaRPr sz="1000">
              <a:latin typeface="Trebuchet MS"/>
              <a:cs typeface="Trebuchet MS"/>
            </a:endParaRPr>
          </a:p>
          <a:p>
            <a:pPr marL="12700" marR="5080" lvl="1" indent="217804">
              <a:lnSpc>
                <a:spcPct val="107000"/>
              </a:lnSpc>
              <a:buAutoNum type="arabicPeriod"/>
              <a:tabLst>
                <a:tab pos="230504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Projede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banyo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wc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balkonların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izolasyonundan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önce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yüzey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temizliği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yapılacak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izolasyonlu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yer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sifonları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veya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duş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kanalları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kullanılacaktır.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Yüzeyde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bulunan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boru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diğer</a:t>
            </a:r>
            <a:r>
              <a:rPr sz="1000" spc="50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gider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etrafları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malzeme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ile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astarlandıktan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sonra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poliüretan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mastik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ile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izole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edilecektir.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uygulamaya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hazır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hale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gelen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yüzeylere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çimento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esaslı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(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SİKA</a:t>
            </a:r>
            <a:r>
              <a:rPr sz="1000" spc="-6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-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KYK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-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WEBER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-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KALEKİM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)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su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bazlı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elastik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malzeme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2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</a:t>
            </a:r>
            <a:r>
              <a:rPr sz="1000" spc="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00" baseline="2777" dirty="0">
                <a:solidFill>
                  <a:srgbClr val="151616"/>
                </a:solidFill>
                <a:latin typeface="Trebuchet MS"/>
                <a:cs typeface="Trebuchet MS"/>
              </a:rPr>
              <a:t>olarak</a:t>
            </a:r>
            <a:r>
              <a:rPr sz="1500" spc="-52" baseline="277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00" spc="-15" baseline="2777" dirty="0">
                <a:solidFill>
                  <a:srgbClr val="151616"/>
                </a:solidFill>
                <a:latin typeface="Trebuchet MS"/>
                <a:cs typeface="Trebuchet MS"/>
              </a:rPr>
              <a:t>uygulanacaktır.</a:t>
            </a:r>
            <a:endParaRPr sz="1500" baseline="2777">
              <a:latin typeface="Trebuchet MS"/>
              <a:cs typeface="Trebuchet M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3439350" y="0"/>
            <a:ext cx="2029460" cy="10692130"/>
            <a:chOff x="13439350" y="0"/>
            <a:chExt cx="2029460" cy="10692130"/>
          </a:xfrm>
        </p:grpSpPr>
        <p:sp>
          <p:nvSpPr>
            <p:cNvPr id="10" name="object 10"/>
            <p:cNvSpPr/>
            <p:nvPr/>
          </p:nvSpPr>
          <p:spPr>
            <a:xfrm>
              <a:off x="13580745" y="11"/>
              <a:ext cx="1887855" cy="10692130"/>
            </a:xfrm>
            <a:custGeom>
              <a:avLst/>
              <a:gdLst/>
              <a:ahLst/>
              <a:cxnLst/>
              <a:rect l="l" t="t" r="r" b="b"/>
              <a:pathLst>
                <a:path w="1887855" h="10692130">
                  <a:moveTo>
                    <a:pt x="1887855" y="0"/>
                  </a:moveTo>
                  <a:lnTo>
                    <a:pt x="7607" y="0"/>
                  </a:lnTo>
                  <a:lnTo>
                    <a:pt x="3810" y="0"/>
                  </a:lnTo>
                  <a:lnTo>
                    <a:pt x="0" y="0"/>
                  </a:lnTo>
                  <a:lnTo>
                    <a:pt x="0" y="10692130"/>
                  </a:lnTo>
                  <a:lnTo>
                    <a:pt x="3810" y="10692130"/>
                  </a:lnTo>
                  <a:lnTo>
                    <a:pt x="7607" y="10692130"/>
                  </a:lnTo>
                  <a:lnTo>
                    <a:pt x="1887855" y="10692130"/>
                  </a:lnTo>
                  <a:lnTo>
                    <a:pt x="1887855" y="0"/>
                  </a:lnTo>
                  <a:close/>
                </a:path>
              </a:pathLst>
            </a:custGeom>
            <a:solidFill>
              <a:srgbClr val="84A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442950" y="0"/>
              <a:ext cx="133350" cy="10692130"/>
            </a:xfrm>
            <a:custGeom>
              <a:avLst/>
              <a:gdLst/>
              <a:ahLst/>
              <a:cxnLst/>
              <a:rect l="l" t="t" r="r" b="b"/>
              <a:pathLst>
                <a:path w="133350" h="10692130">
                  <a:moveTo>
                    <a:pt x="133350" y="0"/>
                  </a:moveTo>
                  <a:lnTo>
                    <a:pt x="0" y="0"/>
                  </a:lnTo>
                  <a:lnTo>
                    <a:pt x="0" y="10692130"/>
                  </a:lnTo>
                  <a:lnTo>
                    <a:pt x="133350" y="10692130"/>
                  </a:lnTo>
                  <a:lnTo>
                    <a:pt x="133350" y="0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442950" y="0"/>
              <a:ext cx="133350" cy="10692130"/>
            </a:xfrm>
            <a:custGeom>
              <a:avLst/>
              <a:gdLst/>
              <a:ahLst/>
              <a:cxnLst/>
              <a:rect l="l" t="t" r="r" b="b"/>
              <a:pathLst>
                <a:path w="133350" h="10692130">
                  <a:moveTo>
                    <a:pt x="133350" y="0"/>
                  </a:moveTo>
                  <a:lnTo>
                    <a:pt x="133350" y="10692129"/>
                  </a:lnTo>
                </a:path>
                <a:path w="133350" h="10692130">
                  <a:moveTo>
                    <a:pt x="0" y="10692129"/>
                  </a:moveTo>
                  <a:lnTo>
                    <a:pt x="0" y="0"/>
                  </a:lnTo>
                </a:path>
              </a:pathLst>
            </a:custGeom>
            <a:ln w="7200">
              <a:solidFill>
                <a:srgbClr val="333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44700" cy="10692130"/>
            <a:chOff x="0" y="0"/>
            <a:chExt cx="2044700" cy="1069213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908175" cy="10692130"/>
            </a:xfrm>
            <a:custGeom>
              <a:avLst/>
              <a:gdLst/>
              <a:ahLst/>
              <a:cxnLst/>
              <a:rect l="l" t="t" r="r" b="b"/>
              <a:pathLst>
                <a:path w="1908175" h="10692130">
                  <a:moveTo>
                    <a:pt x="1908175" y="0"/>
                  </a:moveTo>
                  <a:lnTo>
                    <a:pt x="0" y="0"/>
                  </a:lnTo>
                  <a:lnTo>
                    <a:pt x="0" y="10692130"/>
                  </a:lnTo>
                  <a:lnTo>
                    <a:pt x="1908175" y="10692130"/>
                  </a:lnTo>
                  <a:lnTo>
                    <a:pt x="1908175" y="0"/>
                  </a:lnTo>
                  <a:close/>
                </a:path>
              </a:pathLst>
            </a:custGeom>
            <a:solidFill>
              <a:srgbClr val="84A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907539" y="0"/>
              <a:ext cx="133350" cy="10692130"/>
            </a:xfrm>
            <a:custGeom>
              <a:avLst/>
              <a:gdLst/>
              <a:ahLst/>
              <a:cxnLst/>
              <a:rect l="l" t="t" r="r" b="b"/>
              <a:pathLst>
                <a:path w="133350" h="10692130">
                  <a:moveTo>
                    <a:pt x="133350" y="0"/>
                  </a:moveTo>
                  <a:lnTo>
                    <a:pt x="0" y="0"/>
                  </a:lnTo>
                  <a:lnTo>
                    <a:pt x="0" y="10692130"/>
                  </a:lnTo>
                  <a:lnTo>
                    <a:pt x="133350" y="10692130"/>
                  </a:lnTo>
                  <a:lnTo>
                    <a:pt x="133350" y="0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07539" y="0"/>
              <a:ext cx="133350" cy="10692130"/>
            </a:xfrm>
            <a:custGeom>
              <a:avLst/>
              <a:gdLst/>
              <a:ahLst/>
              <a:cxnLst/>
              <a:rect l="l" t="t" r="r" b="b"/>
              <a:pathLst>
                <a:path w="133350" h="10692130">
                  <a:moveTo>
                    <a:pt x="133350" y="0"/>
                  </a:moveTo>
                  <a:lnTo>
                    <a:pt x="133350" y="10692129"/>
                  </a:lnTo>
                </a:path>
                <a:path w="133350" h="10692130">
                  <a:moveTo>
                    <a:pt x="0" y="10692129"/>
                  </a:moveTo>
                  <a:lnTo>
                    <a:pt x="0" y="0"/>
                  </a:lnTo>
                </a:path>
              </a:pathLst>
            </a:custGeom>
            <a:ln w="7200">
              <a:solidFill>
                <a:srgbClr val="333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682367" y="819657"/>
            <a:ext cx="9945370" cy="370077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38125" indent="-225425">
              <a:lnSpc>
                <a:spcPct val="100000"/>
              </a:lnSpc>
              <a:spcBef>
                <a:spcPts val="90"/>
              </a:spcBef>
              <a:buClr>
                <a:srgbClr val="004579"/>
              </a:buClr>
              <a:buFont typeface="Trebuchet MS"/>
              <a:buAutoNum type="arabicPeriod" startAt="3"/>
              <a:tabLst>
                <a:tab pos="238125" algn="l"/>
              </a:tabLst>
            </a:pPr>
            <a:r>
              <a:rPr sz="1400" b="1" dirty="0">
                <a:solidFill>
                  <a:srgbClr val="004579"/>
                </a:solidFill>
                <a:latin typeface="Trebuchet MS"/>
                <a:cs typeface="Trebuchet MS"/>
              </a:rPr>
              <a:t>DIŞ</a:t>
            </a:r>
            <a:r>
              <a:rPr sz="1400" b="1" spc="-20" dirty="0">
                <a:solidFill>
                  <a:srgbClr val="004579"/>
                </a:solidFill>
                <a:latin typeface="Trebuchet MS"/>
                <a:cs typeface="Trebuchet MS"/>
              </a:rPr>
              <a:t> CEPHE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85"/>
              </a:spcBef>
              <a:buClr>
                <a:srgbClr val="004579"/>
              </a:buClr>
              <a:buFont typeface="Trebuchet MS"/>
              <a:buAutoNum type="arabicPeriod" startAt="3"/>
            </a:pPr>
            <a:endParaRPr sz="1400">
              <a:latin typeface="Trebuchet MS"/>
              <a:cs typeface="Trebuchet MS"/>
            </a:endParaRPr>
          </a:p>
          <a:p>
            <a:pPr marL="227329" lvl="1" indent="-214629">
              <a:lnSpc>
                <a:spcPct val="100000"/>
              </a:lnSpc>
              <a:buAutoNum type="arabicPeriod"/>
              <a:tabLst>
                <a:tab pos="227329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cepheler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minimum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4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cm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karbonlu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köpük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ile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mantolama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(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DALMAÇYALI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-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FİXA</a:t>
            </a:r>
            <a:r>
              <a:rPr sz="1000" spc="-7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)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,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cephelerde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BETOPAN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SÖVE</a:t>
            </a:r>
            <a:r>
              <a:rPr sz="1000" spc="25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karışımı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malzeme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uygulanacaktır.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835"/>
              </a:spcBef>
              <a:buClr>
                <a:srgbClr val="151616"/>
              </a:buClr>
              <a:buFont typeface="Trebuchet MS"/>
              <a:buAutoNum type="arabicPeriod"/>
            </a:pPr>
            <a:endParaRPr sz="1000">
              <a:latin typeface="Trebuchet MS"/>
              <a:cs typeface="Trebuchet MS"/>
            </a:endParaRPr>
          </a:p>
          <a:p>
            <a:pPr marL="230504" lvl="1" indent="-217804">
              <a:lnSpc>
                <a:spcPct val="100000"/>
              </a:lnSpc>
              <a:buAutoNum type="arabicPeriod"/>
              <a:tabLst>
                <a:tab pos="230504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Binanın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giriş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katı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çevresinde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ortalama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3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boyunda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cephenin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darbelerden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etkilenmesini engelleyecek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estetik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olarak değer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katacak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cephe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seramiği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kullanılacaktır.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340"/>
              </a:spcBef>
              <a:buClr>
                <a:srgbClr val="151616"/>
              </a:buClr>
              <a:buFont typeface="Trebuchet MS"/>
              <a:buAutoNum type="arabicPeriod"/>
            </a:pPr>
            <a:endParaRPr sz="1000">
              <a:latin typeface="Trebuchet MS"/>
              <a:cs typeface="Trebuchet MS"/>
            </a:endParaRPr>
          </a:p>
          <a:p>
            <a:pPr marL="12700" marR="5080" lvl="1" indent="217804">
              <a:lnSpc>
                <a:spcPct val="136700"/>
              </a:lnSpc>
              <a:spcBef>
                <a:spcPts val="5"/>
              </a:spcBef>
              <a:buAutoNum type="arabicPeriod"/>
              <a:tabLst>
                <a:tab pos="230504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Cephenın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bazı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bölümlerinde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mimarı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uygulama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projesine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göre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mantolama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setinin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son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katmanında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ahsap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veya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taş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doku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algısı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yaratacak</a:t>
            </a:r>
            <a:r>
              <a:rPr sz="1000" spc="-6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özel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macun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veya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latin typeface="Trebuchet MS"/>
                <a:cs typeface="Trebuchet MS"/>
              </a:rPr>
              <a:t>JOTUN</a:t>
            </a:r>
            <a:r>
              <a:rPr sz="1100" b="1" spc="-60" dirty="0"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boyalar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ile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BETOPAN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kaplamaları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kullanılabilecektir.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830"/>
              </a:spcBef>
              <a:buClr>
                <a:srgbClr val="151616"/>
              </a:buClr>
              <a:buFont typeface="Trebuchet MS"/>
              <a:buAutoNum type="arabicPeriod"/>
            </a:pPr>
            <a:endParaRPr sz="1000">
              <a:latin typeface="Trebuchet MS"/>
              <a:cs typeface="Trebuchet MS"/>
            </a:endParaRPr>
          </a:p>
          <a:p>
            <a:pPr marL="230504" lvl="1" indent="-217804">
              <a:lnSpc>
                <a:spcPct val="100000"/>
              </a:lnSpc>
              <a:buAutoNum type="arabicPeriod"/>
              <a:tabLst>
                <a:tab pos="230504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Isı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yalıtımı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için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kullanılacak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karbonlu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köpük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4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cm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kalınlığında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olacaktır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(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DALMAÇYALI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-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FİXA</a:t>
            </a:r>
            <a:r>
              <a:rPr sz="1000" spc="-7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).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425"/>
              </a:spcBef>
              <a:buClr>
                <a:srgbClr val="151616"/>
              </a:buClr>
              <a:buFont typeface="Trebuchet MS"/>
              <a:buAutoNum type="arabicPeriod"/>
            </a:pPr>
            <a:endParaRPr sz="1000">
              <a:latin typeface="Trebuchet MS"/>
              <a:cs typeface="Trebuchet MS"/>
            </a:endParaRPr>
          </a:p>
          <a:p>
            <a:pPr marL="12700" marR="321945" lvl="1" indent="217804">
              <a:lnSpc>
                <a:spcPct val="134000"/>
              </a:lnSpc>
              <a:buAutoNum type="arabicPeriod"/>
              <a:tabLst>
                <a:tab pos="230504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Cephede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mimarı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olarak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görülen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yerlerde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dekoratif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fuga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uygulaması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yapılacaktır.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Fuga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çizgileri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freze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ile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açılacak,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yüzey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düzgünlüğünü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sağlamak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için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file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pvc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elemanlar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kullanılacaktır.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425"/>
              </a:spcBef>
              <a:buClr>
                <a:srgbClr val="151616"/>
              </a:buClr>
              <a:buFont typeface="Trebuchet MS"/>
              <a:buAutoNum type="arabicPeriod"/>
            </a:pPr>
            <a:endParaRPr sz="1000">
              <a:latin typeface="Trebuchet MS"/>
              <a:cs typeface="Trebuchet MS"/>
            </a:endParaRPr>
          </a:p>
          <a:p>
            <a:pPr marL="12700" marR="364490" lvl="1" indent="217804">
              <a:lnSpc>
                <a:spcPct val="134000"/>
              </a:lnSpc>
              <a:buAutoNum type="arabicPeriod"/>
              <a:tabLst>
                <a:tab pos="230504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Dış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cephe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imalat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sırasında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her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katman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mastara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alınacak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son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öncesi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iskele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ankraj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delikleri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kaba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yapıdan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gelen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tüm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boşluk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pürüzler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uygun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malzeme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ile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ortadan kaldırılacaktır.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805"/>
              </a:spcBef>
              <a:buClr>
                <a:srgbClr val="151616"/>
              </a:buClr>
              <a:buFont typeface="Trebuchet MS"/>
              <a:buAutoNum type="arabicPeriod"/>
            </a:pPr>
            <a:endParaRPr sz="1000">
              <a:latin typeface="Trebuchet MS"/>
              <a:cs typeface="Trebuchet MS"/>
            </a:endParaRPr>
          </a:p>
          <a:p>
            <a:pPr marL="230504" lvl="1" indent="-217804">
              <a:lnSpc>
                <a:spcPct val="100000"/>
              </a:lnSpc>
              <a:buAutoNum type="arabicPeriod"/>
              <a:tabLst>
                <a:tab pos="230504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Binanın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enerji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kimlik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belgesi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inşaat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firması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tarafından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hazırlanıp,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onaylattırılarak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maliklerine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teslim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edilecektir.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76270" y="4902199"/>
            <a:ext cx="10107295" cy="30638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31140" indent="-212725">
              <a:lnSpc>
                <a:spcPct val="100000"/>
              </a:lnSpc>
              <a:spcBef>
                <a:spcPts val="90"/>
              </a:spcBef>
              <a:buClr>
                <a:srgbClr val="004579"/>
              </a:buClr>
              <a:buFont typeface="Trebuchet MS"/>
              <a:buAutoNum type="arabicPeriod" startAt="4"/>
              <a:tabLst>
                <a:tab pos="231140" algn="l"/>
              </a:tabLst>
            </a:pPr>
            <a:r>
              <a:rPr sz="1400" dirty="0">
                <a:solidFill>
                  <a:srgbClr val="004579"/>
                </a:solidFill>
                <a:latin typeface="Trebuchet MS"/>
                <a:cs typeface="Trebuchet MS"/>
              </a:rPr>
              <a:t>PENCERE</a:t>
            </a:r>
            <a:r>
              <a:rPr sz="1400" spc="-30" dirty="0">
                <a:solidFill>
                  <a:srgbClr val="004579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004579"/>
                </a:solidFill>
                <a:latin typeface="Trebuchet MS"/>
                <a:cs typeface="Trebuchet MS"/>
              </a:rPr>
              <a:t>VE</a:t>
            </a:r>
            <a:r>
              <a:rPr sz="1400" spc="-40" dirty="0">
                <a:solidFill>
                  <a:srgbClr val="004579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004579"/>
                </a:solidFill>
                <a:latin typeface="Trebuchet MS"/>
                <a:cs typeface="Trebuchet MS"/>
              </a:rPr>
              <a:t>DOĞRAMALAR</a:t>
            </a:r>
            <a:endParaRPr sz="1400">
              <a:latin typeface="Trebuchet MS"/>
              <a:cs typeface="Trebuchet MS"/>
            </a:endParaRPr>
          </a:p>
          <a:p>
            <a:pPr marL="18415" marR="204470" lvl="1" indent="217804">
              <a:lnSpc>
                <a:spcPct val="132200"/>
              </a:lnSpc>
              <a:spcBef>
                <a:spcPts val="1575"/>
              </a:spcBef>
              <a:buAutoNum type="arabicPeriod"/>
              <a:tabLst>
                <a:tab pos="236220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Bağımsız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bölümlerin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dış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cephelerinde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mimarı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projede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ön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görülen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yerlerde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boyutlarda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yüksek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ısı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su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yalıtımı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özelliğine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sahip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birinci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sınıf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PVC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doğrama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kullanılacaktır.</a:t>
            </a:r>
            <a:r>
              <a:rPr sz="1000" spc="50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(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ADOPEN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-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FIRATPEN</a:t>
            </a:r>
            <a:r>
              <a:rPr sz="1000" spc="27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)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470"/>
              </a:spcBef>
              <a:buClr>
                <a:srgbClr val="151616"/>
              </a:buClr>
              <a:buFont typeface="Trebuchet MS"/>
              <a:buAutoNum type="arabicPeriod"/>
            </a:pPr>
            <a:endParaRPr sz="1000">
              <a:latin typeface="Trebuchet MS"/>
              <a:cs typeface="Trebuchet MS"/>
            </a:endParaRPr>
          </a:p>
          <a:p>
            <a:pPr marL="18415" marR="5080" lvl="1" indent="217804">
              <a:lnSpc>
                <a:spcPct val="132000"/>
              </a:lnSpc>
              <a:buAutoNum type="arabicPeriod"/>
              <a:tabLst>
                <a:tab pos="236220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Kasa,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kanat,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orta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kayıt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kapı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profillerinin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içinde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en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az</a:t>
            </a:r>
            <a:r>
              <a:rPr sz="1000" spc="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1,5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mm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kalınlıgında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destek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sacı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kullanılacaktır.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Profillerin</a:t>
            </a:r>
            <a:r>
              <a:rPr sz="1000" spc="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iç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dış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yüzeylerine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mimari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tasarımda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ön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görülen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renklere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kaplama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kullanılacaktır.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810"/>
              </a:spcBef>
              <a:buClr>
                <a:srgbClr val="151616"/>
              </a:buClr>
              <a:buFont typeface="Trebuchet MS"/>
              <a:buAutoNum type="arabicPeriod"/>
            </a:pPr>
            <a:endParaRPr sz="1000">
              <a:latin typeface="Trebuchet MS"/>
              <a:cs typeface="Trebuchet MS"/>
            </a:endParaRPr>
          </a:p>
          <a:p>
            <a:pPr marL="236220" lvl="1" indent="-217804">
              <a:lnSpc>
                <a:spcPct val="100000"/>
              </a:lnSpc>
              <a:buAutoNum type="arabicPeriod"/>
              <a:tabLst>
                <a:tab pos="236220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Kasaların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iç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cephe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kalan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kısımlarına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profiller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ile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aynı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renkte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genişlikte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pvc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pervaz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yapılacaktır.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855"/>
              </a:spcBef>
              <a:buClr>
                <a:srgbClr val="151616"/>
              </a:buClr>
              <a:buFont typeface="Trebuchet MS"/>
              <a:buAutoNum type="arabicPeriod"/>
            </a:pPr>
            <a:endParaRPr sz="1000">
              <a:latin typeface="Trebuchet MS"/>
              <a:cs typeface="Trebuchet MS"/>
            </a:endParaRPr>
          </a:p>
          <a:p>
            <a:pPr marL="233045" lvl="1" indent="-214629">
              <a:lnSpc>
                <a:spcPct val="100000"/>
              </a:lnSpc>
              <a:buAutoNum type="arabicPeriod"/>
              <a:tabLst>
                <a:tab pos="233045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Tüm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kanat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kapılar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çift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açılım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sistemli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GU,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Roto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veya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muadili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marka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aksesuarlar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kullanılacaktır.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830"/>
              </a:spcBef>
              <a:buClr>
                <a:srgbClr val="151616"/>
              </a:buClr>
              <a:buFont typeface="Trebuchet MS"/>
              <a:buAutoNum type="arabicPeriod"/>
            </a:pPr>
            <a:endParaRPr sz="1000">
              <a:latin typeface="Trebuchet MS"/>
              <a:cs typeface="Trebuchet MS"/>
            </a:endParaRPr>
          </a:p>
          <a:p>
            <a:pPr marL="233045" lvl="1" indent="-214629">
              <a:lnSpc>
                <a:spcPct val="100000"/>
              </a:lnSpc>
              <a:buAutoNum type="arabicPeriod"/>
              <a:tabLst>
                <a:tab pos="233045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Tüm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doğramalarda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pvc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renklerine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uygun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renkte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silikon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conta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kullanılacaktır.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Fitil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sürme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silikon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malzeme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ile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sızdırmazlık sağlanacaktır.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760"/>
              </a:spcBef>
              <a:buClr>
                <a:srgbClr val="151616"/>
              </a:buClr>
              <a:buFont typeface="Trebuchet MS"/>
              <a:buAutoNum type="arabicPeriod"/>
            </a:pPr>
            <a:endParaRPr sz="1000">
              <a:latin typeface="Trebuchet MS"/>
              <a:cs typeface="Trebuchet MS"/>
            </a:endParaRPr>
          </a:p>
          <a:p>
            <a:pPr marL="227329" lvl="1" indent="-214629">
              <a:lnSpc>
                <a:spcPct val="100000"/>
              </a:lnSpc>
              <a:buAutoNum type="arabicPeriod"/>
              <a:tabLst>
                <a:tab pos="227329" algn="l"/>
              </a:tabLst>
            </a:pP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Pencere</a:t>
            </a:r>
            <a:r>
              <a:rPr sz="1000" spc="-6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kapı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camları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ısıcam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3439350" y="0"/>
            <a:ext cx="2029460" cy="10692130"/>
            <a:chOff x="13439350" y="0"/>
            <a:chExt cx="2029460" cy="10692130"/>
          </a:xfrm>
        </p:grpSpPr>
        <p:sp>
          <p:nvSpPr>
            <p:cNvPr id="9" name="object 9"/>
            <p:cNvSpPr/>
            <p:nvPr/>
          </p:nvSpPr>
          <p:spPr>
            <a:xfrm>
              <a:off x="13580745" y="11"/>
              <a:ext cx="1887855" cy="10692130"/>
            </a:xfrm>
            <a:custGeom>
              <a:avLst/>
              <a:gdLst/>
              <a:ahLst/>
              <a:cxnLst/>
              <a:rect l="l" t="t" r="r" b="b"/>
              <a:pathLst>
                <a:path w="1887855" h="10692130">
                  <a:moveTo>
                    <a:pt x="1887855" y="0"/>
                  </a:moveTo>
                  <a:lnTo>
                    <a:pt x="7607" y="0"/>
                  </a:lnTo>
                  <a:lnTo>
                    <a:pt x="3810" y="0"/>
                  </a:lnTo>
                  <a:lnTo>
                    <a:pt x="0" y="0"/>
                  </a:lnTo>
                  <a:lnTo>
                    <a:pt x="0" y="10692130"/>
                  </a:lnTo>
                  <a:lnTo>
                    <a:pt x="3810" y="10692130"/>
                  </a:lnTo>
                  <a:lnTo>
                    <a:pt x="7607" y="10692130"/>
                  </a:lnTo>
                  <a:lnTo>
                    <a:pt x="1887855" y="10692130"/>
                  </a:lnTo>
                  <a:lnTo>
                    <a:pt x="1887855" y="0"/>
                  </a:lnTo>
                  <a:close/>
                </a:path>
              </a:pathLst>
            </a:custGeom>
            <a:solidFill>
              <a:srgbClr val="84A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442950" y="0"/>
              <a:ext cx="133350" cy="10692130"/>
            </a:xfrm>
            <a:custGeom>
              <a:avLst/>
              <a:gdLst/>
              <a:ahLst/>
              <a:cxnLst/>
              <a:rect l="l" t="t" r="r" b="b"/>
              <a:pathLst>
                <a:path w="133350" h="10692130">
                  <a:moveTo>
                    <a:pt x="133350" y="0"/>
                  </a:moveTo>
                  <a:lnTo>
                    <a:pt x="0" y="0"/>
                  </a:lnTo>
                  <a:lnTo>
                    <a:pt x="0" y="10692130"/>
                  </a:lnTo>
                  <a:lnTo>
                    <a:pt x="133350" y="10692130"/>
                  </a:lnTo>
                  <a:lnTo>
                    <a:pt x="133350" y="0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442950" y="0"/>
              <a:ext cx="133350" cy="10692130"/>
            </a:xfrm>
            <a:custGeom>
              <a:avLst/>
              <a:gdLst/>
              <a:ahLst/>
              <a:cxnLst/>
              <a:rect l="l" t="t" r="r" b="b"/>
              <a:pathLst>
                <a:path w="133350" h="10692130">
                  <a:moveTo>
                    <a:pt x="133350" y="0"/>
                  </a:moveTo>
                  <a:lnTo>
                    <a:pt x="133350" y="10692129"/>
                  </a:lnTo>
                </a:path>
                <a:path w="133350" h="10692130">
                  <a:moveTo>
                    <a:pt x="0" y="10692129"/>
                  </a:moveTo>
                  <a:lnTo>
                    <a:pt x="0" y="0"/>
                  </a:lnTo>
                </a:path>
              </a:pathLst>
            </a:custGeom>
            <a:ln w="7200">
              <a:solidFill>
                <a:srgbClr val="333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44700" cy="10692130"/>
            <a:chOff x="0" y="0"/>
            <a:chExt cx="2044700" cy="1069213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908175" cy="10692130"/>
            </a:xfrm>
            <a:custGeom>
              <a:avLst/>
              <a:gdLst/>
              <a:ahLst/>
              <a:cxnLst/>
              <a:rect l="l" t="t" r="r" b="b"/>
              <a:pathLst>
                <a:path w="1908175" h="10692130">
                  <a:moveTo>
                    <a:pt x="1908175" y="0"/>
                  </a:moveTo>
                  <a:lnTo>
                    <a:pt x="0" y="0"/>
                  </a:lnTo>
                  <a:lnTo>
                    <a:pt x="0" y="10692130"/>
                  </a:lnTo>
                  <a:lnTo>
                    <a:pt x="1908175" y="10692130"/>
                  </a:lnTo>
                  <a:lnTo>
                    <a:pt x="1908175" y="0"/>
                  </a:lnTo>
                  <a:close/>
                </a:path>
              </a:pathLst>
            </a:custGeom>
            <a:solidFill>
              <a:srgbClr val="84A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907539" y="0"/>
              <a:ext cx="133350" cy="10692130"/>
            </a:xfrm>
            <a:custGeom>
              <a:avLst/>
              <a:gdLst/>
              <a:ahLst/>
              <a:cxnLst/>
              <a:rect l="l" t="t" r="r" b="b"/>
              <a:pathLst>
                <a:path w="133350" h="10692130">
                  <a:moveTo>
                    <a:pt x="133350" y="0"/>
                  </a:moveTo>
                  <a:lnTo>
                    <a:pt x="0" y="0"/>
                  </a:lnTo>
                  <a:lnTo>
                    <a:pt x="0" y="10692130"/>
                  </a:lnTo>
                  <a:lnTo>
                    <a:pt x="133350" y="10692130"/>
                  </a:lnTo>
                  <a:lnTo>
                    <a:pt x="133350" y="0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07539" y="0"/>
              <a:ext cx="133350" cy="10692130"/>
            </a:xfrm>
            <a:custGeom>
              <a:avLst/>
              <a:gdLst/>
              <a:ahLst/>
              <a:cxnLst/>
              <a:rect l="l" t="t" r="r" b="b"/>
              <a:pathLst>
                <a:path w="133350" h="10692130">
                  <a:moveTo>
                    <a:pt x="133350" y="0"/>
                  </a:moveTo>
                  <a:lnTo>
                    <a:pt x="133350" y="10692129"/>
                  </a:lnTo>
                </a:path>
                <a:path w="133350" h="10692130">
                  <a:moveTo>
                    <a:pt x="0" y="10692129"/>
                  </a:moveTo>
                  <a:lnTo>
                    <a:pt x="0" y="0"/>
                  </a:lnTo>
                </a:path>
              </a:pathLst>
            </a:custGeom>
            <a:ln w="7200">
              <a:solidFill>
                <a:srgbClr val="333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615310" y="911097"/>
            <a:ext cx="10238740" cy="91706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34950" indent="-222250">
              <a:lnSpc>
                <a:spcPct val="100000"/>
              </a:lnSpc>
              <a:spcBef>
                <a:spcPts val="90"/>
              </a:spcBef>
              <a:buClr>
                <a:srgbClr val="004579"/>
              </a:buClr>
              <a:buFont typeface="Trebuchet MS"/>
              <a:buAutoNum type="arabicPeriod" startAt="5"/>
              <a:tabLst>
                <a:tab pos="234950" algn="l"/>
              </a:tabLst>
            </a:pPr>
            <a:r>
              <a:rPr sz="1400" b="1" dirty="0">
                <a:solidFill>
                  <a:srgbClr val="004579"/>
                </a:solidFill>
                <a:latin typeface="Trebuchet MS"/>
                <a:cs typeface="Trebuchet MS"/>
              </a:rPr>
              <a:t>İNCE</a:t>
            </a:r>
            <a:r>
              <a:rPr sz="1400" b="1" spc="-60" dirty="0">
                <a:solidFill>
                  <a:srgbClr val="004579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004579"/>
                </a:solidFill>
                <a:latin typeface="Trebuchet MS"/>
                <a:cs typeface="Trebuchet MS"/>
              </a:rPr>
              <a:t>İŞLER</a:t>
            </a:r>
            <a:endParaRPr sz="1400">
              <a:latin typeface="Trebuchet MS"/>
              <a:cs typeface="Trebuchet MS"/>
            </a:endParaRPr>
          </a:p>
          <a:p>
            <a:pPr marL="12700" marR="5080" lvl="1" indent="217804" algn="just">
              <a:lnSpc>
                <a:spcPct val="108100"/>
              </a:lnSpc>
              <a:spcBef>
                <a:spcPts val="1215"/>
              </a:spcBef>
              <a:buAutoNum type="arabicPeriod"/>
              <a:tabLst>
                <a:tab pos="230504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</a:t>
            </a:r>
            <a:r>
              <a:rPr sz="1000" spc="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döşemelerinde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 şap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atılamadan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önce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1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cm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EPS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levha ile katlar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arası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ses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ısı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izolasyonu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sağlanacaktır.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Aynı EPS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levhalar</a:t>
            </a:r>
            <a:r>
              <a:rPr sz="1000" spc="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duvar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diplerine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uygulanarak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üst</a:t>
            </a:r>
            <a:r>
              <a:rPr sz="1000" spc="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kattan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gelebilecek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sesler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büyük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oranda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azaltılacaktır.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Şap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kalınlıgı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tesisatların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durumuna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göre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minimum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5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cm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Mastara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alınan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şapın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üzerine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salon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yatak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odalarında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az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8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mm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kalınlığında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laminant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parke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yapılacaktır.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(ÇAMSAN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–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PELİ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PARKE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–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AGT)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Parke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renk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seçimi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için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maliklerinin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karar</a:t>
            </a:r>
            <a:r>
              <a:rPr sz="1000" spc="-7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verdiği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maksimum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3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renk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olmak</a:t>
            </a:r>
            <a:r>
              <a:rPr sz="1000" spc="-6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üzere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karar</a:t>
            </a:r>
            <a:r>
              <a:rPr sz="1000" spc="-7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verilecektir.</a:t>
            </a:r>
            <a:endParaRPr sz="1000">
              <a:latin typeface="Trebuchet MS"/>
              <a:cs typeface="Trebuchet MS"/>
            </a:endParaRPr>
          </a:p>
          <a:p>
            <a:pPr marL="12700" algn="just">
              <a:lnSpc>
                <a:spcPct val="100000"/>
              </a:lnSpc>
              <a:spcBef>
                <a:spcPts val="170"/>
              </a:spcBef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Parke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uygulaması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yapılmadan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önce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zemin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şilte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ile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desteklenerek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zeminle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parke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arası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izolasyonu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sağlanacaktır.</a:t>
            </a: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80"/>
              </a:spcBef>
            </a:pPr>
            <a:endParaRPr sz="1000">
              <a:latin typeface="Trebuchet MS"/>
              <a:cs typeface="Trebuchet MS"/>
            </a:endParaRPr>
          </a:p>
          <a:p>
            <a:pPr marL="230504" lvl="1" indent="-217804">
              <a:lnSpc>
                <a:spcPct val="100000"/>
              </a:lnSpc>
              <a:buAutoNum type="arabicPeriod" startAt="2"/>
              <a:tabLst>
                <a:tab pos="230504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Banyo,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wc,mutfak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balkon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gibi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ıslak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mekanlar</a:t>
            </a:r>
            <a:r>
              <a:rPr sz="1000" spc="-7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koridorlarda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şapın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üzerine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projenin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durumuna</a:t>
            </a:r>
            <a:r>
              <a:rPr sz="1000" spc="-6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ölçülerine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göre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granit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veya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porselen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malzeme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kullanılacaktır.</a:t>
            </a:r>
            <a:endParaRPr sz="1000">
              <a:latin typeface="Trebuchet MS"/>
              <a:cs typeface="Trebuchet MS"/>
            </a:endParaRPr>
          </a:p>
          <a:p>
            <a:pPr marL="12700" algn="just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(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latin typeface="Trebuchet MS"/>
                <a:cs typeface="Trebuchet MS"/>
              </a:rPr>
              <a:t>ÇANAKKALE</a:t>
            </a:r>
            <a:r>
              <a:rPr sz="1100" b="1" spc="-30" dirty="0">
                <a:latin typeface="Trebuchet MS"/>
                <a:cs typeface="Trebuchet MS"/>
              </a:rPr>
              <a:t> </a:t>
            </a:r>
            <a:r>
              <a:rPr sz="1100" b="1" dirty="0">
                <a:latin typeface="Trebuchet MS"/>
                <a:cs typeface="Trebuchet MS"/>
              </a:rPr>
              <a:t>–</a:t>
            </a:r>
            <a:r>
              <a:rPr sz="1100" b="1" spc="-30" dirty="0">
                <a:latin typeface="Trebuchet MS"/>
                <a:cs typeface="Trebuchet MS"/>
              </a:rPr>
              <a:t> </a:t>
            </a:r>
            <a:r>
              <a:rPr sz="1100" b="1" dirty="0">
                <a:latin typeface="Trebuchet MS"/>
                <a:cs typeface="Trebuchet MS"/>
              </a:rPr>
              <a:t>KÜTAHYA</a:t>
            </a:r>
            <a:r>
              <a:rPr sz="1100" b="1" spc="-30" dirty="0">
                <a:latin typeface="Trebuchet MS"/>
                <a:cs typeface="Trebuchet MS"/>
              </a:rPr>
              <a:t> </a:t>
            </a:r>
            <a:r>
              <a:rPr sz="1100" b="1" dirty="0">
                <a:latin typeface="Trebuchet MS"/>
                <a:cs typeface="Trebuchet MS"/>
              </a:rPr>
              <a:t>–</a:t>
            </a:r>
            <a:r>
              <a:rPr sz="1100" b="1" spc="-25" dirty="0">
                <a:latin typeface="Trebuchet MS"/>
                <a:cs typeface="Trebuchet MS"/>
              </a:rPr>
              <a:t> </a:t>
            </a:r>
            <a:r>
              <a:rPr sz="1100" b="1" dirty="0">
                <a:latin typeface="Trebuchet MS"/>
                <a:cs typeface="Trebuchet MS"/>
              </a:rPr>
              <a:t>BİEN</a:t>
            </a:r>
            <a:r>
              <a:rPr sz="1100" b="1" spc="-25" dirty="0">
                <a:latin typeface="Trebuchet MS"/>
                <a:cs typeface="Trebuchet MS"/>
              </a:rPr>
              <a:t> </a:t>
            </a:r>
            <a:r>
              <a:rPr sz="1100" b="1" dirty="0">
                <a:latin typeface="Trebuchet MS"/>
                <a:cs typeface="Trebuchet MS"/>
              </a:rPr>
              <a:t>–</a:t>
            </a:r>
            <a:r>
              <a:rPr sz="1100" b="1" spc="-45" dirty="0">
                <a:latin typeface="Trebuchet MS"/>
                <a:cs typeface="Trebuchet MS"/>
              </a:rPr>
              <a:t> </a:t>
            </a:r>
            <a:r>
              <a:rPr sz="1100" b="1" dirty="0">
                <a:latin typeface="Trebuchet MS"/>
                <a:cs typeface="Trebuchet MS"/>
              </a:rPr>
              <a:t>SERAMİKSAN</a:t>
            </a:r>
            <a:r>
              <a:rPr sz="1100" b="1" spc="-40" dirty="0">
                <a:latin typeface="Trebuchet MS"/>
                <a:cs typeface="Trebuchet MS"/>
              </a:rPr>
              <a:t> </a:t>
            </a:r>
            <a:r>
              <a:rPr sz="1100" b="1" dirty="0">
                <a:latin typeface="Trebuchet MS"/>
                <a:cs typeface="Trebuchet MS"/>
              </a:rPr>
              <a:t>–</a:t>
            </a:r>
            <a:r>
              <a:rPr sz="1100" b="1" spc="-50" dirty="0">
                <a:latin typeface="Trebuchet MS"/>
                <a:cs typeface="Trebuchet MS"/>
              </a:rPr>
              <a:t> </a:t>
            </a:r>
            <a:r>
              <a:rPr sz="1100" b="1" dirty="0">
                <a:latin typeface="Trebuchet MS"/>
                <a:cs typeface="Trebuchet MS"/>
              </a:rPr>
              <a:t>TERMAL</a:t>
            </a:r>
            <a:r>
              <a:rPr sz="1100" b="1" spc="-40" dirty="0">
                <a:latin typeface="Trebuchet MS"/>
                <a:cs typeface="Trebuchet MS"/>
              </a:rPr>
              <a:t> </a:t>
            </a:r>
            <a:r>
              <a:rPr sz="1100" b="1" dirty="0">
                <a:latin typeface="Trebuchet MS"/>
                <a:cs typeface="Trebuchet MS"/>
              </a:rPr>
              <a:t>SERAMİK</a:t>
            </a:r>
            <a:r>
              <a:rPr sz="1100" b="1" spc="-55" dirty="0"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)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Islak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zeminlerin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tümünde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yukarıda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belirtilen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izolasyon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malzemesi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kullanılarak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su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izolasyonu</a:t>
            </a:r>
            <a:endParaRPr sz="1000">
              <a:latin typeface="Trebuchet MS"/>
              <a:cs typeface="Trebuchet MS"/>
            </a:endParaRPr>
          </a:p>
          <a:p>
            <a:pPr marL="12700" marR="197485">
              <a:lnSpc>
                <a:spcPct val="108000"/>
              </a:lnSpc>
              <a:spcBef>
                <a:spcPts val="5"/>
              </a:spcBef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sağlanmış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Islak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zeminlerde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kullanılacak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seramik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porselen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malzemelerin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renk</a:t>
            </a:r>
            <a:r>
              <a:rPr sz="1000" spc="-7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tercihleri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maliklerinin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ortaklaşa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karar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verdikleri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maksimum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3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çeşit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olmak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kaydı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ile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karar</a:t>
            </a:r>
            <a:r>
              <a:rPr sz="1000" spc="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verilip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yapılacaktır.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Marka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seçimi</a:t>
            </a:r>
            <a:endParaRPr sz="1000">
              <a:latin typeface="Trebuchet MS"/>
              <a:cs typeface="Trebuchet MS"/>
            </a:endParaRPr>
          </a:p>
          <a:p>
            <a:pPr marL="12700" algn="just">
              <a:lnSpc>
                <a:spcPct val="100000"/>
              </a:lnSpc>
              <a:spcBef>
                <a:spcPts val="145"/>
              </a:spcBef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yukarıda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belirtilen</a:t>
            </a:r>
            <a:r>
              <a:rPr sz="1000" spc="-6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markalar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04"/>
              </a:spcBef>
            </a:pPr>
            <a:endParaRPr sz="1000">
              <a:latin typeface="Trebuchet MS"/>
              <a:cs typeface="Trebuchet MS"/>
            </a:endParaRPr>
          </a:p>
          <a:p>
            <a:pPr marL="227329" lvl="1" indent="-214629">
              <a:lnSpc>
                <a:spcPct val="100000"/>
              </a:lnSpc>
              <a:buAutoNum type="arabicPeriod" startAt="3"/>
              <a:tabLst>
                <a:tab pos="227329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Ortak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alanlarda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hollerinde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mermer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malzeme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granit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süsleme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yapılacaktır.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Basamaklarda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3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cm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kalınlık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hollerinde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ise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2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cm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kalınlığında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malzeme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kullanılacaktır.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1130"/>
              </a:spcBef>
              <a:buClr>
                <a:srgbClr val="151616"/>
              </a:buClr>
              <a:buFont typeface="Trebuchet MS"/>
              <a:buAutoNum type="arabicPeriod" startAt="3"/>
            </a:pPr>
            <a:endParaRPr sz="1000">
              <a:latin typeface="Trebuchet MS"/>
              <a:cs typeface="Trebuchet MS"/>
            </a:endParaRPr>
          </a:p>
          <a:p>
            <a:pPr marL="234950" indent="-222250">
              <a:lnSpc>
                <a:spcPct val="100000"/>
              </a:lnSpc>
              <a:buClr>
                <a:srgbClr val="004579"/>
              </a:buClr>
              <a:buFont typeface="Trebuchet MS"/>
              <a:buAutoNum type="arabicPeriod" startAt="5"/>
              <a:tabLst>
                <a:tab pos="234950" algn="l"/>
              </a:tabLst>
            </a:pPr>
            <a:r>
              <a:rPr sz="1400" b="1" spc="-10" dirty="0">
                <a:solidFill>
                  <a:srgbClr val="004579"/>
                </a:solidFill>
                <a:latin typeface="Trebuchet MS"/>
                <a:cs typeface="Trebuchet MS"/>
              </a:rPr>
              <a:t>DUVARLAR</a:t>
            </a:r>
            <a:endParaRPr sz="1400">
              <a:latin typeface="Trebuchet MS"/>
              <a:cs typeface="Trebuchet MS"/>
            </a:endParaRPr>
          </a:p>
          <a:p>
            <a:pPr marL="230504" lvl="1" indent="-217804">
              <a:lnSpc>
                <a:spcPct val="100000"/>
              </a:lnSpc>
              <a:spcBef>
                <a:spcPts val="1310"/>
              </a:spcBef>
              <a:buAutoNum type="arabicPeriod"/>
              <a:tabLst>
                <a:tab pos="230504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TUĞLA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duvarların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üzerine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mastar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terazi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durumunu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temin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etmek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için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ano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çıtası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yerleştirilecektir.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Kara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sıva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uygulaması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yapıldıktan</a:t>
            </a:r>
            <a:r>
              <a:rPr sz="1000" spc="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sonra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sıva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alçısı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veya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alçımatik</a:t>
            </a:r>
            <a:endParaRPr sz="1000">
              <a:latin typeface="Trebuchet MS"/>
              <a:cs typeface="Trebuchet MS"/>
            </a:endParaRPr>
          </a:p>
          <a:p>
            <a:pPr marL="12700" marR="167640">
              <a:lnSpc>
                <a:spcPct val="108000"/>
              </a:lnSpc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uygulaması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yapılacaktır.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(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ABS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-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ENTEGRE</a:t>
            </a:r>
            <a:r>
              <a:rPr sz="1000" spc="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-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LAFARGE</a:t>
            </a:r>
            <a:r>
              <a:rPr sz="1000" spc="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-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KNAUFT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)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Brüt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beton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gaz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beton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birleşimlerinde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alçının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ortak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çalışmasını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temin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eden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file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kullanılacaktır.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Brüt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beton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yüzeylerde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yapılan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sıvanın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mukavemetini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arttırmak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için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brüt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beton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astar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uygulaması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yapılacaktır.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Köşelerde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merkezlerde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ölçüsel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hassasiyeti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sağlamak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için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kara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sıva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sonrası</a:t>
            </a:r>
            <a:r>
              <a:rPr sz="1000" spc="50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metal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alçı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köşebentleri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kullanılacaktır.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Kara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sıva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kaba</a:t>
            </a:r>
            <a:r>
              <a:rPr sz="1000" spc="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alçının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uygulanmasından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sonra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kaba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alçı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saten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alçının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karışımından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oluşan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“KARIŞIK”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katman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uygulanacak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üzerine</a:t>
            </a:r>
            <a:endParaRPr sz="1000">
              <a:latin typeface="Trebuchet MS"/>
              <a:cs typeface="Trebuchet MS"/>
            </a:endParaRPr>
          </a:p>
          <a:p>
            <a:pPr marL="12700" marR="369570">
              <a:lnSpc>
                <a:spcPct val="108000"/>
              </a:lnSpc>
              <a:spcBef>
                <a:spcPts val="5"/>
              </a:spcBef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3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saten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alçı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uygulaması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yapılacaktır.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Saten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uygulaması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yapıldıktan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sonra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yüzey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zımparalanacak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subazlı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iç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cephe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boyası</a:t>
            </a:r>
            <a:r>
              <a:rPr sz="1000" spc="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uygulanacaktır.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Boya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uygulanmadan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önce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1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kat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astar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yapılacak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duvarlarda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tekrardan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saten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alçı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ile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yoklama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yapılarak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zemin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boyaya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hazır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hale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getirilecektir.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Bu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işlem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tamamlandıktan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sonra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minimum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2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olmak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üzere</a:t>
            </a:r>
            <a:endParaRPr sz="1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silikonlu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iç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cephe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boya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uygulaması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yapılacaktır.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(</a:t>
            </a:r>
            <a:r>
              <a:rPr sz="1000" spc="-7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b="1" spc="-10" dirty="0">
                <a:latin typeface="Trebuchet MS"/>
                <a:cs typeface="Trebuchet MS"/>
              </a:rPr>
              <a:t>MARSHALL</a:t>
            </a:r>
            <a:r>
              <a:rPr sz="1100" b="1" spc="-40" dirty="0">
                <a:latin typeface="Trebuchet MS"/>
                <a:cs typeface="Trebuchet MS"/>
              </a:rPr>
              <a:t> </a:t>
            </a:r>
            <a:r>
              <a:rPr sz="1100" b="1" dirty="0">
                <a:latin typeface="Trebuchet MS"/>
                <a:cs typeface="Trebuchet MS"/>
              </a:rPr>
              <a:t>–</a:t>
            </a:r>
            <a:r>
              <a:rPr sz="1100" b="1" spc="-25" dirty="0">
                <a:latin typeface="Trebuchet MS"/>
                <a:cs typeface="Trebuchet MS"/>
              </a:rPr>
              <a:t> </a:t>
            </a:r>
            <a:r>
              <a:rPr sz="1100" b="1" dirty="0">
                <a:latin typeface="Trebuchet MS"/>
                <a:cs typeface="Trebuchet MS"/>
              </a:rPr>
              <a:t>FİLLİBOYA</a:t>
            </a:r>
            <a:r>
              <a:rPr sz="1100" b="1" spc="-50" dirty="0"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)</a:t>
            </a: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40"/>
              </a:spcBef>
            </a:pPr>
            <a:endParaRPr sz="1000">
              <a:latin typeface="Trebuchet MS"/>
              <a:cs typeface="Trebuchet MS"/>
            </a:endParaRPr>
          </a:p>
          <a:p>
            <a:pPr marL="12700" marR="343535">
              <a:lnSpc>
                <a:spcPct val="108000"/>
              </a:lnSpc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6.2</a:t>
            </a:r>
            <a:r>
              <a:rPr sz="1000" spc="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Banyo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wc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duvarlarında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kara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sıva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uygulaması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yapıldıktan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sonra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seramik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yapılırken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köşe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merkezlerdeki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hassasiyeti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sağlamak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için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proje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kullanılan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seramik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ürünlerin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durumuna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göre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alüminyum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köşe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çıtaları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kullanılacaktır.</a:t>
            </a: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125"/>
              </a:spcBef>
            </a:pPr>
            <a:endParaRPr sz="1000">
              <a:latin typeface="Trebuchet MS"/>
              <a:cs typeface="Trebuchet MS"/>
            </a:endParaRPr>
          </a:p>
          <a:p>
            <a:pPr marL="231775" indent="-219075">
              <a:lnSpc>
                <a:spcPct val="100000"/>
              </a:lnSpc>
              <a:spcBef>
                <a:spcPts val="5"/>
              </a:spcBef>
              <a:buClr>
                <a:srgbClr val="004579"/>
              </a:buClr>
              <a:buFont typeface="Trebuchet MS"/>
              <a:buAutoNum type="arabicPeriod" startAt="7"/>
              <a:tabLst>
                <a:tab pos="231775" algn="l"/>
              </a:tabLst>
            </a:pPr>
            <a:r>
              <a:rPr sz="1400" b="1" spc="-10" dirty="0">
                <a:solidFill>
                  <a:srgbClr val="004579"/>
                </a:solidFill>
                <a:latin typeface="Trebuchet MS"/>
                <a:cs typeface="Trebuchet MS"/>
              </a:rPr>
              <a:t>TAVANLAR</a:t>
            </a:r>
            <a:endParaRPr sz="1400">
              <a:latin typeface="Trebuchet MS"/>
              <a:cs typeface="Trebuchet MS"/>
            </a:endParaRPr>
          </a:p>
          <a:p>
            <a:pPr marL="227329" lvl="1" indent="-214629">
              <a:lnSpc>
                <a:spcPct val="100000"/>
              </a:lnSpc>
              <a:spcBef>
                <a:spcPts val="1335"/>
              </a:spcBef>
              <a:buAutoNum type="arabicPeriod"/>
              <a:tabLst>
                <a:tab pos="227329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Duvarlarda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yapılan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alçı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uygulamasının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tamamı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aynı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şekilde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uygulacak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yine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bır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astar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ıkı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kattan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az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olmamak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kaydı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ile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boya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yapılacaktır.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229"/>
              </a:spcBef>
              <a:buClr>
                <a:srgbClr val="151616"/>
              </a:buClr>
              <a:buFont typeface="Trebuchet MS"/>
              <a:buAutoNum type="arabicPeriod"/>
            </a:pPr>
            <a:endParaRPr sz="1000">
              <a:latin typeface="Trebuchet MS"/>
              <a:cs typeface="Trebuchet MS"/>
            </a:endParaRPr>
          </a:p>
          <a:p>
            <a:pPr marL="227329" lvl="1" indent="-214629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227329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Banyo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wc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dışında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dairenin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tamamı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dekoratif kartonpiyer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uygulaması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yapılacaktır.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225"/>
              </a:spcBef>
              <a:buClr>
                <a:srgbClr val="151616"/>
              </a:buClr>
              <a:buFont typeface="Trebuchet MS"/>
              <a:buAutoNum type="arabicPeriod"/>
            </a:pPr>
            <a:endParaRPr sz="1000">
              <a:latin typeface="Trebuchet MS"/>
              <a:cs typeface="Trebuchet MS"/>
            </a:endParaRPr>
          </a:p>
          <a:p>
            <a:pPr marL="227329" lvl="1" indent="-214629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227329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Banyo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wc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lerin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tavanlarından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atık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su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tesisatı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geçmesi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durumunda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8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mm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kalınlığında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suya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dayanıklı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yeşil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alçıpan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malzeme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ile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kaplanarak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asma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tavan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uygulaması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yapılacaktır.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250"/>
              </a:spcBef>
              <a:buClr>
                <a:srgbClr val="151616"/>
              </a:buClr>
              <a:buFont typeface="Trebuchet MS"/>
              <a:buAutoNum type="arabicPeriod"/>
            </a:pPr>
            <a:endParaRPr sz="1000">
              <a:latin typeface="Trebuchet MS"/>
              <a:cs typeface="Trebuchet MS"/>
            </a:endParaRPr>
          </a:p>
          <a:p>
            <a:pPr marL="230504" lvl="1" indent="-217804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230504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Salon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koridorlara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asma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tavan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uygulaması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yapılarak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ışık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bandı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spot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aydınlatma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işlemi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yapılacaktır.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1125"/>
              </a:spcBef>
              <a:buClr>
                <a:srgbClr val="151616"/>
              </a:buClr>
              <a:buFont typeface="Trebuchet MS"/>
              <a:buAutoNum type="arabicPeriod"/>
            </a:pPr>
            <a:endParaRPr sz="1000">
              <a:latin typeface="Trebuchet MS"/>
              <a:cs typeface="Trebuchet MS"/>
            </a:endParaRPr>
          </a:p>
          <a:p>
            <a:pPr marL="234950" indent="-222250">
              <a:lnSpc>
                <a:spcPct val="100000"/>
              </a:lnSpc>
              <a:buClr>
                <a:srgbClr val="004579"/>
              </a:buClr>
              <a:buFont typeface="Trebuchet MS"/>
              <a:buAutoNum type="arabicPeriod" startAt="7"/>
              <a:tabLst>
                <a:tab pos="234950" algn="l"/>
              </a:tabLst>
            </a:pPr>
            <a:r>
              <a:rPr sz="1400" b="1" spc="-10" dirty="0">
                <a:solidFill>
                  <a:srgbClr val="004579"/>
                </a:solidFill>
                <a:latin typeface="Trebuchet MS"/>
                <a:cs typeface="Trebuchet MS"/>
              </a:rPr>
              <a:t>ÇATI</a:t>
            </a:r>
            <a:r>
              <a:rPr sz="1400" b="1" spc="-90" dirty="0">
                <a:solidFill>
                  <a:srgbClr val="004579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004579"/>
                </a:solidFill>
                <a:latin typeface="Trebuchet MS"/>
                <a:cs typeface="Trebuchet MS"/>
              </a:rPr>
              <a:t>VE</a:t>
            </a:r>
            <a:r>
              <a:rPr sz="1400" b="1" spc="-65" dirty="0">
                <a:solidFill>
                  <a:srgbClr val="004579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004579"/>
                </a:solidFill>
                <a:latin typeface="Trebuchet MS"/>
                <a:cs typeface="Trebuchet MS"/>
              </a:rPr>
              <a:t>İZOLASYON</a:t>
            </a:r>
            <a:endParaRPr sz="1400">
              <a:latin typeface="Trebuchet MS"/>
              <a:cs typeface="Trebuchet MS"/>
            </a:endParaRPr>
          </a:p>
          <a:p>
            <a:pPr marL="230504" lvl="1" indent="-217804">
              <a:lnSpc>
                <a:spcPct val="100000"/>
              </a:lnSpc>
              <a:spcBef>
                <a:spcPts val="1340"/>
              </a:spcBef>
              <a:buAutoNum type="arabicPeriod"/>
              <a:tabLst>
                <a:tab pos="230504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Çatı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karkası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statik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projede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mimari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öngörüldüğü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şekilde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ahşap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konstrüksiyon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olarak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imal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edilecektir.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130"/>
              </a:spcBef>
              <a:buClr>
                <a:srgbClr val="151616"/>
              </a:buClr>
              <a:buFont typeface="Trebuchet MS"/>
              <a:buAutoNum type="arabicPeriod"/>
            </a:pPr>
            <a:endParaRPr sz="1000">
              <a:latin typeface="Trebuchet MS"/>
              <a:cs typeface="Trebuchet MS"/>
            </a:endParaRPr>
          </a:p>
          <a:p>
            <a:pPr marL="12700" marR="930910" lvl="1" indent="217804">
              <a:lnSpc>
                <a:spcPct val="108300"/>
              </a:lnSpc>
              <a:buAutoNum type="arabicPeriod"/>
              <a:tabLst>
                <a:tab pos="230504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Ahşap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konstrüksiyon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üzerine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11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mm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OSB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levhalar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vidalanacaktır.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Daha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sonra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yatay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aksta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düşey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aksta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ahşap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çitalar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doğrudan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çelik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malzemeye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vidalanacaktır.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Çıtalarla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oluşturulan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havuzların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içine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ısı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yalıtım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levhalar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ısı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ses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izolasyonunu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temin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için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serilecektir.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229"/>
              </a:spcBef>
              <a:buClr>
                <a:srgbClr val="151616"/>
              </a:buClr>
              <a:buFont typeface="Trebuchet MS"/>
              <a:buAutoNum type="arabicPeriod"/>
            </a:pPr>
            <a:endParaRPr sz="1000">
              <a:latin typeface="Trebuchet MS"/>
              <a:cs typeface="Trebuchet MS"/>
            </a:endParaRPr>
          </a:p>
          <a:p>
            <a:pPr marL="230504" lvl="1" indent="-217804">
              <a:lnSpc>
                <a:spcPct val="100000"/>
              </a:lnSpc>
              <a:buAutoNum type="arabicPeriod"/>
              <a:tabLst>
                <a:tab pos="230504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OSB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imalatının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üzerine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P3000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bitüm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esaslı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membran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su</a:t>
            </a:r>
            <a:r>
              <a:rPr sz="1000" spc="-6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izolasyonu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amacıyla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tek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olarak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serilecektir.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229"/>
              </a:spcBef>
              <a:buClr>
                <a:srgbClr val="151616"/>
              </a:buClr>
              <a:buFont typeface="Trebuchet MS"/>
              <a:buAutoNum type="arabicPeriod"/>
            </a:pPr>
            <a:endParaRPr sz="1000">
              <a:latin typeface="Trebuchet MS"/>
              <a:cs typeface="Trebuchet MS"/>
            </a:endParaRPr>
          </a:p>
          <a:p>
            <a:pPr marL="230504" lvl="1" indent="-217804">
              <a:lnSpc>
                <a:spcPct val="100000"/>
              </a:lnSpc>
              <a:buAutoNum type="arabicPeriod"/>
              <a:tabLst>
                <a:tab pos="230504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Baca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OSB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katmanların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birleştiği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yerlere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P4000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folyolu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membran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uygulaması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yapılacaktır.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254"/>
              </a:spcBef>
              <a:buClr>
                <a:srgbClr val="151616"/>
              </a:buClr>
              <a:buFont typeface="Trebuchet MS"/>
              <a:buAutoNum type="arabicPeriod"/>
            </a:pPr>
            <a:endParaRPr sz="1000">
              <a:latin typeface="Trebuchet MS"/>
              <a:cs typeface="Trebuchet MS"/>
            </a:endParaRPr>
          </a:p>
          <a:p>
            <a:pPr marL="230504" lvl="1" indent="-217804">
              <a:lnSpc>
                <a:spcPct val="100000"/>
              </a:lnSpc>
              <a:buAutoNum type="arabicPeriod"/>
              <a:tabLst>
                <a:tab pos="230504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Membran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uygulaması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tamamlandıktan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sonra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mimarı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proje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tasarıma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göre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P4000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kumlu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membran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veya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bitümlü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single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kullanılacaktır.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235"/>
              </a:spcBef>
              <a:buClr>
                <a:srgbClr val="151616"/>
              </a:buClr>
              <a:buFont typeface="Trebuchet MS"/>
              <a:buAutoNum type="arabicPeriod"/>
            </a:pPr>
            <a:endParaRPr sz="1000">
              <a:latin typeface="Trebuchet MS"/>
              <a:cs typeface="Trebuchet MS"/>
            </a:endParaRPr>
          </a:p>
          <a:p>
            <a:pPr marL="230504" lvl="1" indent="-217804">
              <a:lnSpc>
                <a:spcPct val="100000"/>
              </a:lnSpc>
              <a:buAutoNum type="arabicPeriod"/>
              <a:tabLst>
                <a:tab pos="230504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Çatıda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sac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veya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kompozit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malzemeden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açık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dere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imalatı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yapılacaktır.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3439350" y="0"/>
            <a:ext cx="2029460" cy="10692130"/>
            <a:chOff x="13439350" y="0"/>
            <a:chExt cx="2029460" cy="10692130"/>
          </a:xfrm>
        </p:grpSpPr>
        <p:sp>
          <p:nvSpPr>
            <p:cNvPr id="8" name="object 8"/>
            <p:cNvSpPr/>
            <p:nvPr/>
          </p:nvSpPr>
          <p:spPr>
            <a:xfrm>
              <a:off x="13580745" y="11"/>
              <a:ext cx="1887855" cy="10692130"/>
            </a:xfrm>
            <a:custGeom>
              <a:avLst/>
              <a:gdLst/>
              <a:ahLst/>
              <a:cxnLst/>
              <a:rect l="l" t="t" r="r" b="b"/>
              <a:pathLst>
                <a:path w="1887855" h="10692130">
                  <a:moveTo>
                    <a:pt x="1887855" y="0"/>
                  </a:moveTo>
                  <a:lnTo>
                    <a:pt x="7607" y="0"/>
                  </a:lnTo>
                  <a:lnTo>
                    <a:pt x="3810" y="0"/>
                  </a:lnTo>
                  <a:lnTo>
                    <a:pt x="0" y="0"/>
                  </a:lnTo>
                  <a:lnTo>
                    <a:pt x="0" y="10692130"/>
                  </a:lnTo>
                  <a:lnTo>
                    <a:pt x="3810" y="10692130"/>
                  </a:lnTo>
                  <a:lnTo>
                    <a:pt x="7607" y="10692130"/>
                  </a:lnTo>
                  <a:lnTo>
                    <a:pt x="1887855" y="10692130"/>
                  </a:lnTo>
                  <a:lnTo>
                    <a:pt x="1887855" y="0"/>
                  </a:lnTo>
                  <a:close/>
                </a:path>
              </a:pathLst>
            </a:custGeom>
            <a:solidFill>
              <a:srgbClr val="84A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442950" y="0"/>
              <a:ext cx="133350" cy="10692130"/>
            </a:xfrm>
            <a:custGeom>
              <a:avLst/>
              <a:gdLst/>
              <a:ahLst/>
              <a:cxnLst/>
              <a:rect l="l" t="t" r="r" b="b"/>
              <a:pathLst>
                <a:path w="133350" h="10692130">
                  <a:moveTo>
                    <a:pt x="133350" y="0"/>
                  </a:moveTo>
                  <a:lnTo>
                    <a:pt x="0" y="0"/>
                  </a:lnTo>
                  <a:lnTo>
                    <a:pt x="0" y="10692130"/>
                  </a:lnTo>
                  <a:lnTo>
                    <a:pt x="133350" y="10692130"/>
                  </a:lnTo>
                  <a:lnTo>
                    <a:pt x="133350" y="0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442950" y="0"/>
              <a:ext cx="133350" cy="10692130"/>
            </a:xfrm>
            <a:custGeom>
              <a:avLst/>
              <a:gdLst/>
              <a:ahLst/>
              <a:cxnLst/>
              <a:rect l="l" t="t" r="r" b="b"/>
              <a:pathLst>
                <a:path w="133350" h="10692130">
                  <a:moveTo>
                    <a:pt x="133350" y="0"/>
                  </a:moveTo>
                  <a:lnTo>
                    <a:pt x="133350" y="10692129"/>
                  </a:lnTo>
                </a:path>
                <a:path w="133350" h="10692130">
                  <a:moveTo>
                    <a:pt x="0" y="10692129"/>
                  </a:moveTo>
                  <a:lnTo>
                    <a:pt x="0" y="0"/>
                  </a:lnTo>
                </a:path>
              </a:pathLst>
            </a:custGeom>
            <a:ln w="7200">
              <a:solidFill>
                <a:srgbClr val="333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44700" cy="10692130"/>
            <a:chOff x="0" y="0"/>
            <a:chExt cx="2044700" cy="1069213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908175" cy="10692130"/>
            </a:xfrm>
            <a:custGeom>
              <a:avLst/>
              <a:gdLst/>
              <a:ahLst/>
              <a:cxnLst/>
              <a:rect l="l" t="t" r="r" b="b"/>
              <a:pathLst>
                <a:path w="1908175" h="10692130">
                  <a:moveTo>
                    <a:pt x="1908175" y="0"/>
                  </a:moveTo>
                  <a:lnTo>
                    <a:pt x="0" y="0"/>
                  </a:lnTo>
                  <a:lnTo>
                    <a:pt x="0" y="10692130"/>
                  </a:lnTo>
                  <a:lnTo>
                    <a:pt x="1908175" y="10692130"/>
                  </a:lnTo>
                  <a:lnTo>
                    <a:pt x="1908175" y="0"/>
                  </a:lnTo>
                  <a:close/>
                </a:path>
              </a:pathLst>
            </a:custGeom>
            <a:solidFill>
              <a:srgbClr val="84A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907539" y="0"/>
              <a:ext cx="133350" cy="10692130"/>
            </a:xfrm>
            <a:custGeom>
              <a:avLst/>
              <a:gdLst/>
              <a:ahLst/>
              <a:cxnLst/>
              <a:rect l="l" t="t" r="r" b="b"/>
              <a:pathLst>
                <a:path w="133350" h="10692130">
                  <a:moveTo>
                    <a:pt x="133350" y="0"/>
                  </a:moveTo>
                  <a:lnTo>
                    <a:pt x="0" y="0"/>
                  </a:lnTo>
                  <a:lnTo>
                    <a:pt x="0" y="10692130"/>
                  </a:lnTo>
                  <a:lnTo>
                    <a:pt x="133350" y="10692130"/>
                  </a:lnTo>
                  <a:lnTo>
                    <a:pt x="133350" y="0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07539" y="0"/>
              <a:ext cx="133350" cy="10692130"/>
            </a:xfrm>
            <a:custGeom>
              <a:avLst/>
              <a:gdLst/>
              <a:ahLst/>
              <a:cxnLst/>
              <a:rect l="l" t="t" r="r" b="b"/>
              <a:pathLst>
                <a:path w="133350" h="10692130">
                  <a:moveTo>
                    <a:pt x="133350" y="0"/>
                  </a:moveTo>
                  <a:lnTo>
                    <a:pt x="133350" y="10692129"/>
                  </a:lnTo>
                </a:path>
                <a:path w="133350" h="10692130">
                  <a:moveTo>
                    <a:pt x="0" y="10692129"/>
                  </a:moveTo>
                  <a:lnTo>
                    <a:pt x="0" y="0"/>
                  </a:lnTo>
                </a:path>
              </a:pathLst>
            </a:custGeom>
            <a:ln w="7200">
              <a:solidFill>
                <a:srgbClr val="333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679319" y="218947"/>
            <a:ext cx="10512425" cy="82346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25425" indent="-212725">
              <a:lnSpc>
                <a:spcPct val="100000"/>
              </a:lnSpc>
              <a:spcBef>
                <a:spcPts val="90"/>
              </a:spcBef>
              <a:buClr>
                <a:srgbClr val="004579"/>
              </a:buClr>
              <a:buFont typeface="Trebuchet MS"/>
              <a:buAutoNum type="arabicPeriod" startAt="9"/>
              <a:tabLst>
                <a:tab pos="225425" algn="l"/>
              </a:tabLst>
            </a:pPr>
            <a:r>
              <a:rPr sz="1400" b="1" dirty="0">
                <a:solidFill>
                  <a:srgbClr val="004579"/>
                </a:solidFill>
                <a:latin typeface="Trebuchet MS"/>
                <a:cs typeface="Trebuchet MS"/>
              </a:rPr>
              <a:t>AHŞAP</a:t>
            </a:r>
            <a:r>
              <a:rPr sz="1400" b="1" spc="-70" dirty="0">
                <a:solidFill>
                  <a:srgbClr val="004579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004579"/>
                </a:solidFill>
                <a:latin typeface="Trebuchet MS"/>
                <a:cs typeface="Trebuchet MS"/>
              </a:rPr>
              <a:t>İŞLERİ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770"/>
              </a:spcBef>
              <a:buClr>
                <a:srgbClr val="004579"/>
              </a:buClr>
              <a:buFont typeface="Trebuchet MS"/>
              <a:buAutoNum type="arabicPeriod" startAt="9"/>
            </a:pPr>
            <a:endParaRPr sz="1400">
              <a:latin typeface="Trebuchet MS"/>
              <a:cs typeface="Trebuchet MS"/>
            </a:endParaRPr>
          </a:p>
          <a:p>
            <a:pPr marL="230504" lvl="1" indent="-217804">
              <a:lnSpc>
                <a:spcPct val="100000"/>
              </a:lnSpc>
              <a:buAutoNum type="arabicPeriod"/>
              <a:tabLst>
                <a:tab pos="230504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Oda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kapıları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daire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içi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bölme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işlemlerine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uygun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olmak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kaydı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ile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28x45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mm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ölçülerinde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imal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edilecektir.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Kapı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kanatlarında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50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mm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kilit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destek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takozu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kullanılacaktır.</a:t>
            </a:r>
            <a:endParaRPr sz="1000">
              <a:latin typeface="Trebuchet MS"/>
              <a:cs typeface="Trebuchet MS"/>
            </a:endParaRPr>
          </a:p>
          <a:p>
            <a:pPr marL="12700" marR="5080" lvl="1" indent="214629">
              <a:lnSpc>
                <a:spcPct val="152000"/>
              </a:lnSpc>
              <a:spcBef>
                <a:spcPts val="45"/>
              </a:spcBef>
              <a:buAutoNum type="arabicPeriod"/>
              <a:tabLst>
                <a:tab pos="227329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Kapıların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tümü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MELAMİN</a:t>
            </a:r>
            <a:r>
              <a:rPr sz="1000" spc="2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veya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PVC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olacak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maliklerinin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seçtiği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model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şeklinde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304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malzeme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mat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krom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kaplamalı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kilit</a:t>
            </a:r>
            <a:r>
              <a:rPr sz="1000" spc="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karşılıkları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kullanılacaktır.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Kilit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karşılığının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temiz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görünmesini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sağlayan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beyaz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plastik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cebi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monte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edilmiş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endParaRPr sz="1000">
              <a:latin typeface="Trebuchet MS"/>
              <a:cs typeface="Trebuchet MS"/>
            </a:endParaRPr>
          </a:p>
          <a:p>
            <a:pPr marL="221615" lvl="1" indent="-208915">
              <a:lnSpc>
                <a:spcPct val="100000"/>
              </a:lnSpc>
              <a:spcBef>
                <a:spcPts val="630"/>
              </a:spcBef>
              <a:buAutoNum type="arabicPeriod"/>
              <a:tabLst>
                <a:tab pos="221615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Antre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içerisinde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mimarı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projenin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öngördüğü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yere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portmanto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yeri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bırakılacaktır.</a:t>
            </a:r>
            <a:endParaRPr sz="1000">
              <a:latin typeface="Trebuchet MS"/>
              <a:cs typeface="Trebuchet MS"/>
            </a:endParaRPr>
          </a:p>
          <a:p>
            <a:pPr marL="230504" lvl="1" indent="-217804">
              <a:lnSpc>
                <a:spcPct val="100000"/>
              </a:lnSpc>
              <a:spcBef>
                <a:spcPts val="645"/>
              </a:spcBef>
              <a:buAutoNum type="arabicPeriod"/>
              <a:tabLst>
                <a:tab pos="230504" algn="l"/>
              </a:tabLst>
            </a:pP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Mutfakta</a:t>
            </a:r>
            <a:r>
              <a:rPr sz="1000" spc="-6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çağdaş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sisteme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aksesuarlar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kullanılacaktır.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Çekmeceler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frenli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stoperli olacaktır.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Büyük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kapaklı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üste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açılır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dolaplarda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kaldırma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mekanizması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kullanılacaktır.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160"/>
              </a:spcBef>
              <a:buClr>
                <a:srgbClr val="151616"/>
              </a:buClr>
              <a:buFont typeface="Trebuchet MS"/>
              <a:buAutoNum type="arabicPeriod"/>
            </a:pPr>
            <a:endParaRPr sz="1000">
              <a:latin typeface="Trebuchet MS"/>
              <a:cs typeface="Trebuchet MS"/>
            </a:endParaRPr>
          </a:p>
          <a:p>
            <a:pPr marL="230504" lvl="1" indent="-217804">
              <a:lnSpc>
                <a:spcPct val="100000"/>
              </a:lnSpc>
              <a:buClr>
                <a:srgbClr val="151616"/>
              </a:buClr>
              <a:buAutoNum type="arabicPeriod"/>
              <a:tabLst>
                <a:tab pos="230504" algn="l"/>
              </a:tabLst>
            </a:pPr>
            <a:r>
              <a:rPr sz="1000" dirty="0">
                <a:latin typeface="Trebuchet MS"/>
                <a:cs typeface="Trebuchet MS"/>
              </a:rPr>
              <a:t>Projedeki</a:t>
            </a:r>
            <a:r>
              <a:rPr sz="1000" spc="-25" dirty="0">
                <a:latin typeface="Trebuchet MS"/>
                <a:cs typeface="Trebuchet MS"/>
              </a:rPr>
              <a:t> </a:t>
            </a:r>
            <a:r>
              <a:rPr sz="1000" dirty="0">
                <a:latin typeface="Trebuchet MS"/>
                <a:cs typeface="Trebuchet MS"/>
              </a:rPr>
              <a:t>mutfaklarda</a:t>
            </a:r>
            <a:r>
              <a:rPr sz="1000" spc="-25" dirty="0">
                <a:latin typeface="Trebuchet MS"/>
                <a:cs typeface="Trebuchet MS"/>
              </a:rPr>
              <a:t> </a:t>
            </a:r>
            <a:r>
              <a:rPr sz="1000" dirty="0">
                <a:latin typeface="Trebuchet MS"/>
                <a:cs typeface="Trebuchet MS"/>
              </a:rPr>
              <a:t>MDF</a:t>
            </a:r>
            <a:r>
              <a:rPr sz="1000" spc="-25" dirty="0">
                <a:latin typeface="Trebuchet MS"/>
                <a:cs typeface="Trebuchet MS"/>
              </a:rPr>
              <a:t> </a:t>
            </a:r>
            <a:r>
              <a:rPr sz="1000" dirty="0">
                <a:latin typeface="Trebuchet MS"/>
                <a:cs typeface="Trebuchet MS"/>
              </a:rPr>
              <a:t>Gövde</a:t>
            </a:r>
            <a:r>
              <a:rPr sz="1000" spc="-45" dirty="0">
                <a:latin typeface="Trebuchet MS"/>
                <a:cs typeface="Trebuchet MS"/>
              </a:rPr>
              <a:t> </a:t>
            </a:r>
            <a:r>
              <a:rPr sz="1000" dirty="0">
                <a:latin typeface="Trebuchet MS"/>
                <a:cs typeface="Trebuchet MS"/>
              </a:rPr>
              <a:t>ve</a:t>
            </a:r>
            <a:r>
              <a:rPr sz="1000" spc="-20" dirty="0">
                <a:latin typeface="Trebuchet MS"/>
                <a:cs typeface="Trebuchet MS"/>
              </a:rPr>
              <a:t> </a:t>
            </a:r>
            <a:r>
              <a:rPr sz="1000" dirty="0">
                <a:latin typeface="Trebuchet MS"/>
                <a:cs typeface="Trebuchet MS"/>
              </a:rPr>
              <a:t>MDF</a:t>
            </a:r>
            <a:r>
              <a:rPr sz="1000" spc="-40" dirty="0">
                <a:latin typeface="Trebuchet MS"/>
                <a:cs typeface="Trebuchet MS"/>
              </a:rPr>
              <a:t> </a:t>
            </a:r>
            <a:r>
              <a:rPr sz="1000" dirty="0">
                <a:latin typeface="Trebuchet MS"/>
                <a:cs typeface="Trebuchet MS"/>
              </a:rPr>
              <a:t>kapak</a:t>
            </a:r>
            <a:r>
              <a:rPr sz="1000" spc="-30" dirty="0">
                <a:latin typeface="Trebuchet MS"/>
                <a:cs typeface="Trebuchet MS"/>
              </a:rPr>
              <a:t> </a:t>
            </a:r>
            <a:r>
              <a:rPr sz="1000" dirty="0">
                <a:latin typeface="Trebuchet MS"/>
                <a:cs typeface="Trebuchet MS"/>
              </a:rPr>
              <a:t>,</a:t>
            </a:r>
            <a:r>
              <a:rPr sz="1000" spc="-35" dirty="0">
                <a:latin typeface="Trebuchet MS"/>
                <a:cs typeface="Trebuchet MS"/>
              </a:rPr>
              <a:t> </a:t>
            </a:r>
            <a:r>
              <a:rPr sz="1000" dirty="0">
                <a:latin typeface="Trebuchet MS"/>
                <a:cs typeface="Trebuchet MS"/>
              </a:rPr>
              <a:t>Kapak</a:t>
            </a:r>
            <a:r>
              <a:rPr sz="1000" spc="-30" dirty="0">
                <a:latin typeface="Trebuchet MS"/>
                <a:cs typeface="Trebuchet MS"/>
              </a:rPr>
              <a:t> </a:t>
            </a:r>
            <a:r>
              <a:rPr sz="1000" dirty="0">
                <a:latin typeface="Trebuchet MS"/>
                <a:cs typeface="Trebuchet MS"/>
              </a:rPr>
              <a:t>kaplamaları</a:t>
            </a:r>
            <a:r>
              <a:rPr sz="1000" spc="-20" dirty="0">
                <a:latin typeface="Trebuchet MS"/>
                <a:cs typeface="Trebuchet MS"/>
              </a:rPr>
              <a:t> </a:t>
            </a:r>
            <a:r>
              <a:rPr sz="1000" dirty="0">
                <a:latin typeface="Trebuchet MS"/>
                <a:cs typeface="Trebuchet MS"/>
              </a:rPr>
              <a:t>HİGH</a:t>
            </a:r>
            <a:r>
              <a:rPr sz="1000" spc="-30" dirty="0">
                <a:latin typeface="Trebuchet MS"/>
                <a:cs typeface="Trebuchet MS"/>
              </a:rPr>
              <a:t> </a:t>
            </a:r>
            <a:r>
              <a:rPr sz="1000" dirty="0">
                <a:latin typeface="Trebuchet MS"/>
                <a:cs typeface="Trebuchet MS"/>
              </a:rPr>
              <a:t>GLOSS</a:t>
            </a:r>
            <a:r>
              <a:rPr sz="1000" spc="-5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olacaktır.</a:t>
            </a:r>
            <a:endParaRPr sz="1000">
              <a:latin typeface="Trebuchet MS"/>
              <a:cs typeface="Trebuchet MS"/>
            </a:endParaRPr>
          </a:p>
          <a:p>
            <a:pPr marL="230504" lvl="1" indent="-217804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230504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Mutfaklarda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3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lü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ankastre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set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yeri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bırakılacaktır.</a:t>
            </a: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65"/>
              </a:spcBef>
            </a:pPr>
            <a:endParaRPr sz="1000">
              <a:latin typeface="Trebuchet MS"/>
              <a:cs typeface="Trebuchet MS"/>
            </a:endParaRPr>
          </a:p>
          <a:p>
            <a:pPr marL="337820" indent="-325120">
              <a:lnSpc>
                <a:spcPct val="100000"/>
              </a:lnSpc>
              <a:buClr>
                <a:srgbClr val="004579"/>
              </a:buClr>
              <a:buFont typeface="Trebuchet MS"/>
              <a:buAutoNum type="arabicPeriod" startAt="10"/>
              <a:tabLst>
                <a:tab pos="337820" algn="l"/>
              </a:tabLst>
            </a:pPr>
            <a:r>
              <a:rPr sz="1400" b="1" spc="-10" dirty="0">
                <a:solidFill>
                  <a:srgbClr val="004579"/>
                </a:solidFill>
                <a:latin typeface="Trebuchet MS"/>
                <a:cs typeface="Trebuchet MS"/>
              </a:rPr>
              <a:t>MEKANİK</a:t>
            </a:r>
            <a:r>
              <a:rPr sz="1400" b="1" spc="-85" dirty="0">
                <a:solidFill>
                  <a:srgbClr val="004579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004579"/>
                </a:solidFill>
                <a:latin typeface="Trebuchet MS"/>
                <a:cs typeface="Trebuchet MS"/>
              </a:rPr>
              <a:t>TESİSAT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760"/>
              </a:spcBef>
              <a:buClr>
                <a:srgbClr val="004579"/>
              </a:buClr>
              <a:buFont typeface="Trebuchet MS"/>
              <a:buAutoNum type="arabicPeriod" startAt="10"/>
            </a:pPr>
            <a:endParaRPr sz="1400">
              <a:latin typeface="Trebuchet MS"/>
              <a:cs typeface="Trebuchet MS"/>
            </a:endParaRPr>
          </a:p>
          <a:p>
            <a:pPr marL="294640" lvl="1" indent="-281940">
              <a:lnSpc>
                <a:spcPct val="100000"/>
              </a:lnSpc>
              <a:buAutoNum type="arabicPeriod"/>
              <a:tabLst>
                <a:tab pos="294640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Eviye,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banyo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lavabo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bataryaları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ile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duş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setleri</a:t>
            </a:r>
            <a:r>
              <a:rPr sz="1000" spc="-6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latin typeface="Trebuchet MS"/>
                <a:cs typeface="Trebuchet MS"/>
              </a:rPr>
              <a:t>CREAVİT</a:t>
            </a:r>
            <a:r>
              <a:rPr sz="1100" b="1" spc="320" dirty="0">
                <a:latin typeface="Trebuchet MS"/>
                <a:cs typeface="Trebuchet MS"/>
              </a:rPr>
              <a:t> </a:t>
            </a:r>
            <a:r>
              <a:rPr sz="1100" b="1" dirty="0">
                <a:latin typeface="Trebuchet MS"/>
                <a:cs typeface="Trebuchet MS"/>
              </a:rPr>
              <a:t>–</a:t>
            </a:r>
            <a:r>
              <a:rPr sz="1100" b="1" spc="-25" dirty="0">
                <a:latin typeface="Trebuchet MS"/>
                <a:cs typeface="Trebuchet MS"/>
              </a:rPr>
              <a:t> </a:t>
            </a:r>
            <a:r>
              <a:rPr sz="1100" b="1" dirty="0">
                <a:latin typeface="Trebuchet MS"/>
                <a:cs typeface="Trebuchet MS"/>
              </a:rPr>
              <a:t>GPD</a:t>
            </a:r>
            <a:r>
              <a:rPr sz="1100" b="1" spc="-15" dirty="0">
                <a:latin typeface="Trebuchet MS"/>
                <a:cs typeface="Trebuchet MS"/>
              </a:rPr>
              <a:t> </a:t>
            </a:r>
            <a:r>
              <a:rPr sz="1100" b="1" dirty="0">
                <a:latin typeface="Trebuchet MS"/>
                <a:cs typeface="Trebuchet MS"/>
              </a:rPr>
              <a:t>-</a:t>
            </a:r>
            <a:r>
              <a:rPr sz="1100" b="1" spc="325" dirty="0">
                <a:latin typeface="Trebuchet MS"/>
                <a:cs typeface="Trebuchet MS"/>
              </a:rPr>
              <a:t> </a:t>
            </a:r>
            <a:r>
              <a:rPr sz="1100" b="1" dirty="0">
                <a:latin typeface="Trebuchet MS"/>
                <a:cs typeface="Trebuchet MS"/>
              </a:rPr>
              <a:t>ECA</a:t>
            </a:r>
            <a:r>
              <a:rPr sz="1100" b="1" spc="200" dirty="0"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markalardan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herhangi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bir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tanesi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endParaRPr sz="1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Bataryaların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teknik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aksamının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uzun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dönemli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kullanım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performansı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göz</a:t>
            </a:r>
            <a:r>
              <a:rPr sz="1000" spc="-6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önünde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bulundurulacaktır.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Vitrifiye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malmeler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latin typeface="Trebuchet MS"/>
                <a:cs typeface="Trebuchet MS"/>
              </a:rPr>
              <a:t>CREAVİT</a:t>
            </a:r>
            <a:r>
              <a:rPr sz="1100" b="1" spc="-10" dirty="0">
                <a:latin typeface="Trebuchet MS"/>
                <a:cs typeface="Trebuchet MS"/>
              </a:rPr>
              <a:t> </a:t>
            </a:r>
            <a:r>
              <a:rPr sz="1100" b="1" dirty="0">
                <a:latin typeface="Trebuchet MS"/>
                <a:cs typeface="Trebuchet MS"/>
              </a:rPr>
              <a:t>–</a:t>
            </a:r>
            <a:r>
              <a:rPr sz="1100" b="1" spc="-25" dirty="0">
                <a:latin typeface="Trebuchet MS"/>
                <a:cs typeface="Trebuchet MS"/>
              </a:rPr>
              <a:t> </a:t>
            </a:r>
            <a:r>
              <a:rPr sz="1100" b="1" dirty="0">
                <a:latin typeface="Trebuchet MS"/>
                <a:cs typeface="Trebuchet MS"/>
              </a:rPr>
              <a:t>SEREL</a:t>
            </a:r>
            <a:r>
              <a:rPr sz="1100" b="1" spc="-15" dirty="0">
                <a:latin typeface="Trebuchet MS"/>
                <a:cs typeface="Trebuchet MS"/>
              </a:rPr>
              <a:t> </a:t>
            </a:r>
            <a:r>
              <a:rPr sz="1100" b="1" dirty="0">
                <a:latin typeface="Trebuchet MS"/>
                <a:cs typeface="Trebuchet MS"/>
              </a:rPr>
              <a:t>-</a:t>
            </a:r>
            <a:r>
              <a:rPr sz="1100" b="1" spc="-5" dirty="0">
                <a:latin typeface="Trebuchet MS"/>
                <a:cs typeface="Trebuchet MS"/>
              </a:rPr>
              <a:t> </a:t>
            </a:r>
            <a:r>
              <a:rPr sz="1100" b="1" spc="-10" dirty="0">
                <a:latin typeface="Trebuchet MS"/>
                <a:cs typeface="Trebuchet MS"/>
              </a:rPr>
              <a:t>NKP</a:t>
            </a:r>
            <a:r>
              <a:rPr sz="1100" b="1" spc="-75" dirty="0"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marka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malzemelerden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herhangibiri</a:t>
            </a:r>
            <a:endParaRPr sz="1000">
              <a:latin typeface="Trebuchet MS"/>
              <a:cs typeface="Trebuchet MS"/>
            </a:endParaRPr>
          </a:p>
          <a:p>
            <a:pPr marL="12700" marR="425450">
              <a:lnSpc>
                <a:spcPts val="1939"/>
              </a:lnSpc>
              <a:spcBef>
                <a:spcPts val="250"/>
              </a:spcBef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Gömme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rezervuar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uygulaması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yapılacaktır,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bu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malzemeler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latin typeface="Trebuchet MS"/>
                <a:cs typeface="Trebuchet MS"/>
              </a:rPr>
              <a:t>CREAVİT</a:t>
            </a:r>
            <a:r>
              <a:rPr sz="1100" b="1" spc="-15" dirty="0">
                <a:latin typeface="Trebuchet MS"/>
                <a:cs typeface="Trebuchet MS"/>
              </a:rPr>
              <a:t> </a:t>
            </a:r>
            <a:r>
              <a:rPr sz="1100" b="1" dirty="0">
                <a:latin typeface="Trebuchet MS"/>
                <a:cs typeface="Trebuchet MS"/>
              </a:rPr>
              <a:t>–</a:t>
            </a:r>
            <a:r>
              <a:rPr sz="1100" b="1" spc="-35" dirty="0">
                <a:latin typeface="Trebuchet MS"/>
                <a:cs typeface="Trebuchet MS"/>
              </a:rPr>
              <a:t> </a:t>
            </a:r>
            <a:r>
              <a:rPr sz="1100" b="1" dirty="0">
                <a:latin typeface="Trebuchet MS"/>
                <a:cs typeface="Trebuchet MS"/>
              </a:rPr>
              <a:t>SEREL</a:t>
            </a:r>
            <a:r>
              <a:rPr sz="1100" b="1" spc="-20" dirty="0">
                <a:latin typeface="Trebuchet MS"/>
                <a:cs typeface="Trebuchet MS"/>
              </a:rPr>
              <a:t> </a:t>
            </a:r>
            <a:r>
              <a:rPr sz="1100" b="1" dirty="0">
                <a:latin typeface="Trebuchet MS"/>
                <a:cs typeface="Trebuchet MS"/>
              </a:rPr>
              <a:t>-</a:t>
            </a:r>
            <a:r>
              <a:rPr sz="1100" b="1" spc="-35" dirty="0">
                <a:latin typeface="Trebuchet MS"/>
                <a:cs typeface="Trebuchet MS"/>
              </a:rPr>
              <a:t> </a:t>
            </a:r>
            <a:r>
              <a:rPr sz="1100" b="1" dirty="0">
                <a:latin typeface="Trebuchet MS"/>
                <a:cs typeface="Trebuchet MS"/>
              </a:rPr>
              <a:t>NKP</a:t>
            </a:r>
            <a:r>
              <a:rPr sz="1100" b="1" spc="-35" dirty="0"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marka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Duş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kabin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(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DUŞ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LİFE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)</a:t>
            </a:r>
            <a:r>
              <a:rPr sz="1000" spc="2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olacaktır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boyutları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mimarı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projeye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uygun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şekilde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maliklerinin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ortaklaşa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verdiği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karar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doğrultusunda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yapılacaktır.</a:t>
            </a: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150"/>
              </a:spcBef>
            </a:pPr>
            <a:endParaRPr sz="1000">
              <a:latin typeface="Trebuchet MS"/>
              <a:cs typeface="Trebuchet MS"/>
            </a:endParaRPr>
          </a:p>
          <a:p>
            <a:pPr marL="294640" lvl="1" indent="-281940">
              <a:lnSpc>
                <a:spcPct val="100000"/>
              </a:lnSpc>
              <a:buAutoNum type="arabicPeriod" startAt="2"/>
              <a:tabLst>
                <a:tab pos="294640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Temiz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su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boruları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pprc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boru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oacaktır.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(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KALDE-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FIRAT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-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DİZAYN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-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PLASTHERM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)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Kombiden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mutfak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banyoalara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giden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sıcak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su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hattında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kullanılan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pprc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borular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verimliliği</a:t>
            </a:r>
            <a:endParaRPr sz="1000">
              <a:latin typeface="Trebuchet MS"/>
              <a:cs typeface="Trebuchet MS"/>
            </a:endParaRPr>
          </a:p>
          <a:p>
            <a:pPr marL="12700" marR="266700">
              <a:lnSpc>
                <a:spcPct val="152000"/>
              </a:lnSpc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arttırmak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için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cam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folyolu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(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KOMPOZİT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)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boru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Otoparkta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mimari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projeye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olarak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daire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sayısı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dikkate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alınarak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betonarme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veya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hijjenik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açidan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onaylı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TSEstandartlı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malzemelerden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imal</a:t>
            </a:r>
            <a:r>
              <a:rPr sz="1000" spc="-6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edilecektir.</a:t>
            </a: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75"/>
              </a:spcBef>
            </a:pPr>
            <a:endParaRPr sz="1000">
              <a:latin typeface="Trebuchet MS"/>
              <a:cs typeface="Trebuchet MS"/>
            </a:endParaRPr>
          </a:p>
          <a:p>
            <a:pPr marL="294640" lvl="1" indent="-281940">
              <a:lnSpc>
                <a:spcPct val="100000"/>
              </a:lnSpc>
              <a:buAutoNum type="arabicPeriod" startAt="3"/>
              <a:tabLst>
                <a:tab pos="294640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Dairelere</a:t>
            </a:r>
            <a:r>
              <a:rPr sz="1000" spc="-7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su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frekans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konverterli</a:t>
            </a:r>
            <a:r>
              <a:rPr sz="1000" spc="-6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z="1000" spc="-7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sınıfı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enerji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verimliliğine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sahip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hidrafor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ile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basılacaktır.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Tesisattaki</a:t>
            </a:r>
            <a:endParaRPr sz="1000">
              <a:latin typeface="Trebuchet MS"/>
              <a:cs typeface="Trebuchet MS"/>
            </a:endParaRPr>
          </a:p>
          <a:p>
            <a:pPr marL="12700" marR="166370">
              <a:lnSpc>
                <a:spcPct val="152000"/>
              </a:lnSpc>
              <a:spcBef>
                <a:spcPts val="25"/>
              </a:spcBef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vana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çekvalf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pislik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tutucular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ayvaz,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duyar,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kas,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klepsan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veya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e.c.a.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marka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Kullanım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suyu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şehir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şebekesinden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sağlanacaktır.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İSKİ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soğuk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su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aboneliği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her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daire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için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bağımsız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olarak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malikleri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tarafından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yapılacaktır.</a:t>
            </a: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675"/>
              </a:spcBef>
            </a:pPr>
            <a:endParaRPr sz="1000">
              <a:latin typeface="Trebuchet MS"/>
              <a:cs typeface="Trebuchet MS"/>
            </a:endParaRPr>
          </a:p>
          <a:p>
            <a:pPr marL="12700" marR="294640" lvl="1" indent="275590" algn="just">
              <a:lnSpc>
                <a:spcPct val="153100"/>
              </a:lnSpc>
              <a:buAutoNum type="arabicPeriod" startAt="4"/>
              <a:tabLst>
                <a:tab pos="288290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Atık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su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tesisatı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mekanik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projesinde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hesaplanan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çap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ölçülerde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polypropilen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malzemeden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(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KALDE</a:t>
            </a:r>
            <a:r>
              <a:rPr sz="1000" spc="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-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FIRAT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-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DİZAYN</a:t>
            </a:r>
            <a:r>
              <a:rPr sz="1000" spc="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-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PLASTHERM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)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sessiz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borular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ile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imal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edilecektir. Binanın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atık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suyu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yoldaki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İSKİ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atık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su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hattı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kodunun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kurtardığı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seviye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dikkate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alınarak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alt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katlarda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yapılacak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toplama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hattı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üzerinden doğal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akışla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İSKİ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hattına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verilecektir.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İSKİ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hattınadoğal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akışla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verilemeyen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atık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su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bodrum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katta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oluşturulacak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atık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su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çukuru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veya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tankında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toplanıp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özel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bıçaklı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pompalarla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İSKİ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hattına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cebri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olarak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verilecektir.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Gizli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derelerden 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PVC</a:t>
            </a:r>
            <a:endParaRPr sz="1000">
              <a:latin typeface="Trebuchet MS"/>
              <a:cs typeface="Trebuchet MS"/>
            </a:endParaRPr>
          </a:p>
          <a:p>
            <a:pPr marL="12700" marR="334645" algn="just">
              <a:lnSpc>
                <a:spcPct val="152000"/>
              </a:lnSpc>
              <a:spcBef>
                <a:spcPts val="25"/>
              </a:spcBef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yağmur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boruları ile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toplanan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su</a:t>
            </a:r>
            <a:r>
              <a:rPr sz="1000" spc="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dekoratif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kanallarla yola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verilecektir.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Bahçe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teraslarından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balkonlardan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toplanan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su</a:t>
            </a:r>
            <a:r>
              <a:rPr sz="1000" spc="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peyzaja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fazlasıda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atık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su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sistemine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verilecektir.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Yağmur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suları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için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balkon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teraslarda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kullanılan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süzgeçler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dış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kullanıma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mukavemet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teknik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özellikte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Paslanmaz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metal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malzeme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95"/>
              </a:spcBef>
            </a:pPr>
            <a:endParaRPr sz="1000">
              <a:latin typeface="Trebuchet MS"/>
              <a:cs typeface="Trebuchet MS"/>
            </a:endParaRPr>
          </a:p>
          <a:p>
            <a:pPr marL="294640" lvl="1" indent="-281940">
              <a:lnSpc>
                <a:spcPct val="100000"/>
              </a:lnSpc>
              <a:spcBef>
                <a:spcPts val="5"/>
              </a:spcBef>
              <a:buAutoNum type="arabicPeriod" startAt="5"/>
              <a:tabLst>
                <a:tab pos="294640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Isıtma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kullanım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sıcak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suyu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için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her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dairede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kombi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sistemi</a:t>
            </a:r>
            <a:r>
              <a:rPr sz="1000" spc="-6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için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alt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yapı</a:t>
            </a:r>
            <a:r>
              <a:rPr sz="1000" spc="-6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oluşturulacaktır.</a:t>
            </a:r>
            <a:endParaRPr sz="1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Radyatörler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TERMOTEKNİK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–</a:t>
            </a:r>
            <a:r>
              <a:rPr sz="1000" spc="-7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MAKTEK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model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Banyolarda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krom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havlupan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kullanılacaktır.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Tüm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kombilere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mutfaklardaki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ocaklara</a:t>
            </a:r>
            <a:endParaRPr sz="1000">
              <a:latin typeface="Trebuchet MS"/>
              <a:cs typeface="Trebuchet MS"/>
            </a:endParaRPr>
          </a:p>
          <a:p>
            <a:pPr marL="12700" marR="445770">
              <a:lnSpc>
                <a:spcPct val="152000"/>
              </a:lnSpc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İĞDAŞ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yönetmeliklerine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olarak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doğalgaz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hattı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çekilecektir.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İlgili doğalgaz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abonelikleri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her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bir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daire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sahibi adına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doğrudan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iğdaşa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malikleri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tarafından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yapılacaktır.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Yer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altında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kapalı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alanda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bununan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tüm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borular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sargılı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Mutfak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mahalinde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havalandırma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menfezi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bırakılacak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kombinintaze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hava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bağlantısı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yapılacaktır.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3439350" y="0"/>
            <a:ext cx="2029460" cy="10692130"/>
            <a:chOff x="13439350" y="0"/>
            <a:chExt cx="2029460" cy="10692130"/>
          </a:xfrm>
        </p:grpSpPr>
        <p:sp>
          <p:nvSpPr>
            <p:cNvPr id="8" name="object 8"/>
            <p:cNvSpPr/>
            <p:nvPr/>
          </p:nvSpPr>
          <p:spPr>
            <a:xfrm>
              <a:off x="13580745" y="11"/>
              <a:ext cx="1887855" cy="10692130"/>
            </a:xfrm>
            <a:custGeom>
              <a:avLst/>
              <a:gdLst/>
              <a:ahLst/>
              <a:cxnLst/>
              <a:rect l="l" t="t" r="r" b="b"/>
              <a:pathLst>
                <a:path w="1887855" h="10692130">
                  <a:moveTo>
                    <a:pt x="1887855" y="0"/>
                  </a:moveTo>
                  <a:lnTo>
                    <a:pt x="7607" y="0"/>
                  </a:lnTo>
                  <a:lnTo>
                    <a:pt x="3810" y="0"/>
                  </a:lnTo>
                  <a:lnTo>
                    <a:pt x="0" y="0"/>
                  </a:lnTo>
                  <a:lnTo>
                    <a:pt x="0" y="10692130"/>
                  </a:lnTo>
                  <a:lnTo>
                    <a:pt x="3810" y="10692130"/>
                  </a:lnTo>
                  <a:lnTo>
                    <a:pt x="7607" y="10692130"/>
                  </a:lnTo>
                  <a:lnTo>
                    <a:pt x="1887855" y="10692130"/>
                  </a:lnTo>
                  <a:lnTo>
                    <a:pt x="1887855" y="0"/>
                  </a:lnTo>
                  <a:close/>
                </a:path>
              </a:pathLst>
            </a:custGeom>
            <a:solidFill>
              <a:srgbClr val="84A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442950" y="0"/>
              <a:ext cx="133350" cy="10692130"/>
            </a:xfrm>
            <a:custGeom>
              <a:avLst/>
              <a:gdLst/>
              <a:ahLst/>
              <a:cxnLst/>
              <a:rect l="l" t="t" r="r" b="b"/>
              <a:pathLst>
                <a:path w="133350" h="10692130">
                  <a:moveTo>
                    <a:pt x="133350" y="0"/>
                  </a:moveTo>
                  <a:lnTo>
                    <a:pt x="0" y="0"/>
                  </a:lnTo>
                  <a:lnTo>
                    <a:pt x="0" y="10692130"/>
                  </a:lnTo>
                  <a:lnTo>
                    <a:pt x="133350" y="10692130"/>
                  </a:lnTo>
                  <a:lnTo>
                    <a:pt x="133350" y="0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442950" y="0"/>
              <a:ext cx="133350" cy="10692130"/>
            </a:xfrm>
            <a:custGeom>
              <a:avLst/>
              <a:gdLst/>
              <a:ahLst/>
              <a:cxnLst/>
              <a:rect l="l" t="t" r="r" b="b"/>
              <a:pathLst>
                <a:path w="133350" h="10692130">
                  <a:moveTo>
                    <a:pt x="133350" y="0"/>
                  </a:moveTo>
                  <a:lnTo>
                    <a:pt x="133350" y="10692129"/>
                  </a:lnTo>
                </a:path>
                <a:path w="133350" h="10692130">
                  <a:moveTo>
                    <a:pt x="0" y="10692129"/>
                  </a:moveTo>
                  <a:lnTo>
                    <a:pt x="0" y="0"/>
                  </a:lnTo>
                </a:path>
              </a:pathLst>
            </a:custGeom>
            <a:ln w="7200">
              <a:solidFill>
                <a:srgbClr val="333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44700" cy="10692130"/>
            <a:chOff x="0" y="0"/>
            <a:chExt cx="2044700" cy="1069213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908175" cy="10692130"/>
            </a:xfrm>
            <a:custGeom>
              <a:avLst/>
              <a:gdLst/>
              <a:ahLst/>
              <a:cxnLst/>
              <a:rect l="l" t="t" r="r" b="b"/>
              <a:pathLst>
                <a:path w="1908175" h="10692130">
                  <a:moveTo>
                    <a:pt x="1908175" y="0"/>
                  </a:moveTo>
                  <a:lnTo>
                    <a:pt x="0" y="0"/>
                  </a:lnTo>
                  <a:lnTo>
                    <a:pt x="0" y="10692130"/>
                  </a:lnTo>
                  <a:lnTo>
                    <a:pt x="1908175" y="10692130"/>
                  </a:lnTo>
                  <a:lnTo>
                    <a:pt x="1908175" y="0"/>
                  </a:lnTo>
                  <a:close/>
                </a:path>
              </a:pathLst>
            </a:custGeom>
            <a:solidFill>
              <a:srgbClr val="84A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907539" y="0"/>
              <a:ext cx="133350" cy="10692130"/>
            </a:xfrm>
            <a:custGeom>
              <a:avLst/>
              <a:gdLst/>
              <a:ahLst/>
              <a:cxnLst/>
              <a:rect l="l" t="t" r="r" b="b"/>
              <a:pathLst>
                <a:path w="133350" h="10692130">
                  <a:moveTo>
                    <a:pt x="133350" y="0"/>
                  </a:moveTo>
                  <a:lnTo>
                    <a:pt x="0" y="0"/>
                  </a:lnTo>
                  <a:lnTo>
                    <a:pt x="0" y="10692130"/>
                  </a:lnTo>
                  <a:lnTo>
                    <a:pt x="133350" y="10692130"/>
                  </a:lnTo>
                  <a:lnTo>
                    <a:pt x="133350" y="0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07539" y="0"/>
              <a:ext cx="133350" cy="10692130"/>
            </a:xfrm>
            <a:custGeom>
              <a:avLst/>
              <a:gdLst/>
              <a:ahLst/>
              <a:cxnLst/>
              <a:rect l="l" t="t" r="r" b="b"/>
              <a:pathLst>
                <a:path w="133350" h="10692130">
                  <a:moveTo>
                    <a:pt x="133350" y="0"/>
                  </a:moveTo>
                  <a:lnTo>
                    <a:pt x="133350" y="10692129"/>
                  </a:lnTo>
                </a:path>
                <a:path w="133350" h="10692130">
                  <a:moveTo>
                    <a:pt x="0" y="10692129"/>
                  </a:moveTo>
                  <a:lnTo>
                    <a:pt x="0" y="0"/>
                  </a:lnTo>
                </a:path>
              </a:pathLst>
            </a:custGeom>
            <a:ln w="7200">
              <a:solidFill>
                <a:srgbClr val="333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661030" y="380745"/>
            <a:ext cx="10081260" cy="46551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37820" indent="-325120">
              <a:lnSpc>
                <a:spcPct val="100000"/>
              </a:lnSpc>
              <a:spcBef>
                <a:spcPts val="90"/>
              </a:spcBef>
              <a:buClr>
                <a:srgbClr val="004579"/>
              </a:buClr>
              <a:buFont typeface="Trebuchet MS"/>
              <a:buAutoNum type="arabicPeriod" startAt="11"/>
              <a:tabLst>
                <a:tab pos="337820" algn="l"/>
              </a:tabLst>
            </a:pPr>
            <a:r>
              <a:rPr sz="1400" b="1" spc="-10" dirty="0">
                <a:solidFill>
                  <a:srgbClr val="004579"/>
                </a:solidFill>
                <a:latin typeface="Trebuchet MS"/>
                <a:cs typeface="Trebuchet MS"/>
              </a:rPr>
              <a:t>ELEKTRİK</a:t>
            </a:r>
            <a:r>
              <a:rPr sz="1400" b="1" spc="-90" dirty="0">
                <a:solidFill>
                  <a:srgbClr val="004579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004579"/>
                </a:solidFill>
                <a:latin typeface="Trebuchet MS"/>
                <a:cs typeface="Trebuchet MS"/>
              </a:rPr>
              <a:t>TESİSATI</a:t>
            </a:r>
            <a:endParaRPr sz="1400">
              <a:latin typeface="Trebuchet MS"/>
              <a:cs typeface="Trebuchet MS"/>
            </a:endParaRPr>
          </a:p>
          <a:p>
            <a:pPr marL="12700" marR="400685" lvl="1" indent="281940">
              <a:lnSpc>
                <a:spcPct val="120000"/>
              </a:lnSpc>
              <a:spcBef>
                <a:spcPts val="1385"/>
              </a:spcBef>
              <a:buAutoNum type="arabicPeriod"/>
              <a:tabLst>
                <a:tab pos="294640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Binada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yıldırımdan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koruma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topraklama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tesisatı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kurulacaktır.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Topraklama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tesisatı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başta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TS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olmak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üzere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ilgili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standart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yönetmeliklere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Tesisat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topraklama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direnci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1OHM dan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küçük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olarak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kurgulanacaktır.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290"/>
              </a:spcBef>
              <a:buClr>
                <a:srgbClr val="151616"/>
              </a:buClr>
              <a:buFont typeface="Trebuchet MS"/>
              <a:buAutoNum type="arabicPeriod"/>
            </a:pPr>
            <a:endParaRPr sz="1000">
              <a:latin typeface="Trebuchet MS"/>
              <a:cs typeface="Trebuchet MS"/>
            </a:endParaRPr>
          </a:p>
          <a:p>
            <a:pPr marL="12700" marR="59690" lvl="1" indent="281940">
              <a:lnSpc>
                <a:spcPct val="121100"/>
              </a:lnSpc>
              <a:buAutoNum type="arabicPeriod"/>
              <a:tabLst>
                <a:tab pos="294640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Kullanılacak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kabloların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tip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özellikleri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elektrik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projesinde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ön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görülen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ihtiyaçlara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göre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tespit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edilecektir.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Kablo markası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VATAN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-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ÖZNUR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-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HES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marka</a:t>
            </a:r>
            <a:r>
              <a:rPr sz="1000" spc="-6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olarak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kullanılacaktır.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Tüm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kablolar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PVC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kaplı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HALOGEN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FİRİ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olarak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seçilecektir.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Açık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alanda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giden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tüm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kablo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tavaları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sıcak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daldırma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malzemeden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Bina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içinde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bodrum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kattaki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tesisat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tavaları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astarlı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(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PRE-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GALVENİZLİ)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265"/>
              </a:spcBef>
              <a:buClr>
                <a:srgbClr val="151616"/>
              </a:buClr>
              <a:buFont typeface="Trebuchet MS"/>
              <a:buAutoNum type="arabicPeriod"/>
            </a:pPr>
            <a:endParaRPr sz="1000">
              <a:latin typeface="Trebuchet MS"/>
              <a:cs typeface="Trebuchet MS"/>
            </a:endParaRPr>
          </a:p>
          <a:p>
            <a:pPr marL="12700" marR="68580" lvl="1" indent="281940" algn="just">
              <a:lnSpc>
                <a:spcPct val="121100"/>
              </a:lnSpc>
              <a:buAutoNum type="arabicPeriod"/>
              <a:tabLst>
                <a:tab pos="294640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Pano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markası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YAVUZ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veya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MUADİLİ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Panoların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mekanik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tasarımı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yalıtım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özellikleri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elektrik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bağlantıları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yapılırken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TSE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IEC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standartlarına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uyulacaktır.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Panolar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elektrostatik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boyalı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olarak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korozyona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bozulmaya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karşı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önlem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alınacaktır.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Panoların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şalt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malzemesi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SCHEİDNER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SİEMENS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veya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LEGRAND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marka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Tüm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panolarda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kaçak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akım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rolesi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kullanılacaktır.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Panolar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tekniğine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şekilde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işaretlendirilek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etiketlenecektir.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540"/>
              </a:spcBef>
              <a:buClr>
                <a:srgbClr val="151616"/>
              </a:buClr>
              <a:buFont typeface="Trebuchet MS"/>
              <a:buAutoNum type="arabicPeriod"/>
            </a:pPr>
            <a:endParaRPr sz="1000">
              <a:latin typeface="Trebuchet MS"/>
              <a:cs typeface="Trebuchet MS"/>
            </a:endParaRPr>
          </a:p>
          <a:p>
            <a:pPr marL="294640" lvl="1" indent="-281940" algn="just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294640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Her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mahalde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mimari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tasarımdaki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kullanım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noktaları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dikkate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alınarak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ihtiyaca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göre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elektrik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data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anten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girişlerini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ihtiva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eden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tek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veya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entegre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elektrik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prizleri</a:t>
            </a:r>
            <a:endParaRPr sz="1000">
              <a:latin typeface="Trebuchet MS"/>
              <a:cs typeface="Trebuchet MS"/>
            </a:endParaRPr>
          </a:p>
          <a:p>
            <a:pPr marL="12700" marR="450850">
              <a:lnSpc>
                <a:spcPts val="1460"/>
              </a:lnSpc>
              <a:spcBef>
                <a:spcPts val="70"/>
              </a:spcBef>
            </a:pP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kullanılacaktır.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Daire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içinde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kullanılacak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elektrik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prizleri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çocuk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koruma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tertibatlı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Banyo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balkonda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prizler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kapaklı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(VİKO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-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MUTLUSAN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-MAKEL</a:t>
            </a:r>
            <a:r>
              <a:rPr sz="1000" spc="-7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marka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)</a:t>
            </a: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04"/>
              </a:spcBef>
            </a:pPr>
            <a:endParaRPr sz="1000">
              <a:latin typeface="Trebuchet MS"/>
              <a:cs typeface="Trebuchet MS"/>
            </a:endParaRPr>
          </a:p>
          <a:p>
            <a:pPr marL="12700" marR="194310" lvl="1" indent="281940">
              <a:lnSpc>
                <a:spcPct val="121000"/>
              </a:lnSpc>
              <a:buAutoNum type="arabicPeriod" startAt="5"/>
              <a:tabLst>
                <a:tab pos="294640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Binada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merkezi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uydu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sistemi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kurulacaktır.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Çatıya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tesis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edilecek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2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adet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120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cm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çapından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ufak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olmamak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kaydı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ile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uydu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ile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türksat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kanalları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d-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smart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digitürk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kanalları izlenebilecektir.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Her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dairde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salonda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mutfak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ebeveyn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yatak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odasında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uydu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LNB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girişine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ilgili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prizlerde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yer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verilecektir.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Salonda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2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receiver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diğer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odalarda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ise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tek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receiver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kullanımına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imkan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verilecektir.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250"/>
              </a:spcBef>
              <a:buClr>
                <a:srgbClr val="151616"/>
              </a:buClr>
              <a:buFont typeface="Trebuchet MS"/>
              <a:buAutoNum type="arabicPeriod" startAt="5"/>
            </a:pPr>
            <a:endParaRPr sz="1000">
              <a:latin typeface="Trebuchet MS"/>
              <a:cs typeface="Trebuchet MS"/>
            </a:endParaRPr>
          </a:p>
          <a:p>
            <a:pPr marL="12700" marR="5080" lvl="1" indent="281940">
              <a:lnSpc>
                <a:spcPct val="122200"/>
              </a:lnSpc>
              <a:spcBef>
                <a:spcPts val="5"/>
              </a:spcBef>
              <a:buAutoNum type="arabicPeriod" startAt="5"/>
              <a:tabLst>
                <a:tab pos="294640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Data</a:t>
            </a:r>
            <a:r>
              <a:rPr sz="1000" spc="-7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tesisatı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öncesi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projenin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bulunduğu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sokaktaki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alt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kontrol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edilecek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fiber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data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alt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yapısı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mevcutsa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piyasadaki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hizmet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sağlayacılarla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uyumlu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her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daire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panosuna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kadar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ayrı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fiber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data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hattı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çekilecek,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fiber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alt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yapı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tesisatı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mevcut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değilse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DSL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WDSL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kullanımlarına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CAT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6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kablo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ile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dairelere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ulaşılacaktır.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Her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iki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durumdada</a:t>
            </a:r>
            <a:r>
              <a:rPr sz="1000" spc="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daire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içinde</a:t>
            </a:r>
            <a:endParaRPr sz="1000">
              <a:latin typeface="Trebuchet MS"/>
              <a:cs typeface="Trebuchet MS"/>
            </a:endParaRPr>
          </a:p>
          <a:p>
            <a:pPr marL="12700" marR="670560">
              <a:lnSpc>
                <a:spcPts val="1510"/>
              </a:lnSpc>
              <a:spcBef>
                <a:spcPts val="30"/>
              </a:spcBef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dağıtım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CAT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6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kablo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ile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yapılacaktır.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Data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hattı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haricinde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her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daireye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bir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adet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telefon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hattı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çekilecektir.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Telefon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data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hatları,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salon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mutfak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ebeveyn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odasındaki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prizler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üzerinde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erişilebilir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Tüm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data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telekom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hatları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için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bodrum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teknik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mahalde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ayrı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bir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pano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teşkil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edilecektir.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61030" y="5741872"/>
            <a:ext cx="9983470" cy="1680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lvl="1" indent="281940">
              <a:lnSpc>
                <a:spcPct val="120700"/>
              </a:lnSpc>
              <a:spcBef>
                <a:spcPts val="90"/>
              </a:spcBef>
              <a:buAutoNum type="arabicPeriod" startAt="7"/>
              <a:tabLst>
                <a:tab pos="294640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holleri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merdivende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harekete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duyarlı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aydınlatma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elemanları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kullanılacaktır.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Sığınakta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neme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karşı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dayanıklılık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açısından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IP54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veya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üstü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etanj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armatürler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(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EAE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VEYA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PELSAN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MARKA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)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kullanılacaktır.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Enerji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verimliliğini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teminen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elektronik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balast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kullanılacaktır.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Daire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içinde balkonlardaki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mutfak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tezgah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üstlerindeki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banyolardaki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armatürler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müteahhit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tarafından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temin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edilecektir.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Banyo</a:t>
            </a:r>
            <a:r>
              <a:rPr sz="1000" spc="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balkonlardaki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armatürler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IP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değerlerine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sahip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Banyolar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asma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tavan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olması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durumunda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spot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türü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led</a:t>
            </a:r>
            <a:r>
              <a:rPr sz="1000" spc="500" dirty="0">
                <a:solidFill>
                  <a:srgbClr val="151616"/>
                </a:solidFill>
                <a:latin typeface="Trebuchet MS"/>
                <a:cs typeface="Trebuchet MS"/>
              </a:rPr>
              <a:t> 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gömme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aydınlatma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elemanları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tercih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edilecektir.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545"/>
              </a:spcBef>
              <a:buClr>
                <a:srgbClr val="151616"/>
              </a:buClr>
              <a:buFont typeface="Trebuchet MS"/>
              <a:buAutoNum type="arabicPeriod" startAt="7"/>
            </a:pPr>
            <a:endParaRPr sz="1000">
              <a:latin typeface="Trebuchet MS"/>
              <a:cs typeface="Trebuchet MS"/>
            </a:endParaRPr>
          </a:p>
          <a:p>
            <a:pPr marL="294640" lvl="1" indent="-281940">
              <a:lnSpc>
                <a:spcPct val="100000"/>
              </a:lnSpc>
              <a:buAutoNum type="arabicPeriod" startAt="7"/>
              <a:tabLst>
                <a:tab pos="294640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Daire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giriş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hollerinde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bina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girişiyle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sesli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veya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görüntülü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iletişime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imkan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veren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interkom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sistemi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kurulacaktır.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(MAS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–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AUDİO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-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SİMGE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marka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olacaktır.)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300"/>
              </a:spcBef>
              <a:buClr>
                <a:srgbClr val="151616"/>
              </a:buClr>
              <a:buFont typeface="Trebuchet MS"/>
              <a:buAutoNum type="arabicPeriod" startAt="7"/>
            </a:pPr>
            <a:endParaRPr sz="1000">
              <a:latin typeface="Trebuchet MS"/>
              <a:cs typeface="Trebuchet MS"/>
            </a:endParaRPr>
          </a:p>
          <a:p>
            <a:pPr marL="12700" marR="395605" lvl="1" indent="281940">
              <a:lnSpc>
                <a:spcPct val="120000"/>
              </a:lnSpc>
              <a:buAutoNum type="arabicPeriod" startAt="7"/>
              <a:tabLst>
                <a:tab pos="294640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Bina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içinde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her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daire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için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bedaş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standartlarına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uygun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elektrik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sayacı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konulacaktır.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İskan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alınmasına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müteakip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daire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sahipleri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bedaşa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bağımsız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üyelikler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malikleri tarafından</a:t>
            </a:r>
            <a:r>
              <a:rPr sz="1000" spc="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yapılacaktır.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61030" y="7929752"/>
            <a:ext cx="10311765" cy="18897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28930" indent="-316230">
              <a:lnSpc>
                <a:spcPct val="100000"/>
              </a:lnSpc>
              <a:spcBef>
                <a:spcPts val="90"/>
              </a:spcBef>
              <a:buClr>
                <a:srgbClr val="004579"/>
              </a:buClr>
              <a:buFont typeface="Trebuchet MS"/>
              <a:buAutoNum type="arabicPeriod" startAt="12"/>
              <a:tabLst>
                <a:tab pos="328930" algn="l"/>
              </a:tabLst>
            </a:pPr>
            <a:r>
              <a:rPr sz="1400" b="1" spc="-10" dirty="0">
                <a:solidFill>
                  <a:srgbClr val="004579"/>
                </a:solidFill>
                <a:latin typeface="Trebuchet MS"/>
                <a:cs typeface="Trebuchet MS"/>
              </a:rPr>
              <a:t>ASANSÖR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buClr>
                <a:srgbClr val="004579"/>
              </a:buClr>
              <a:buFont typeface="Trebuchet MS"/>
              <a:buAutoNum type="arabicPeriod" startAt="12"/>
            </a:pPr>
            <a:endParaRPr sz="1400">
              <a:latin typeface="Trebuchet MS"/>
              <a:cs typeface="Trebuchet MS"/>
            </a:endParaRPr>
          </a:p>
          <a:p>
            <a:pPr marL="294640" lvl="1" indent="-281940">
              <a:lnSpc>
                <a:spcPct val="100000"/>
              </a:lnSpc>
              <a:buAutoNum type="arabicPeriod"/>
              <a:tabLst>
                <a:tab pos="294640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Binada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TS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ile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ilgili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diğer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standartlara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yeterli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kapasitede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minimum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8-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10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kişilik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1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adet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(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ASANSÖR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)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asansör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tesis</a:t>
            </a:r>
            <a:endParaRPr sz="1000">
              <a:latin typeface="Trebuchet MS"/>
              <a:cs typeface="Trebuchet MS"/>
            </a:endParaRPr>
          </a:p>
          <a:p>
            <a:pPr marL="12700" marR="5080">
              <a:lnSpc>
                <a:spcPct val="118300"/>
              </a:lnSpc>
              <a:spcBef>
                <a:spcPts val="65"/>
              </a:spcBef>
            </a:pP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edilecektir.</a:t>
            </a:r>
            <a:r>
              <a:rPr sz="1000" spc="-9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Asansör</a:t>
            </a:r>
            <a:r>
              <a:rPr sz="1000" spc="-6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mimarı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projeye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göre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Çatı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kadar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olmak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üzere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toplam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7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duraklı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r>
              <a:rPr sz="1000" spc="-7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Asansör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seçilirken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binada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yaşayan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kişi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sayısı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dikkate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alınarak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trafik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hesabı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yapılacak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bekleme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sürelerini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optimize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edecek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hız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büyüklükte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seçim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yapılacaktır.</a:t>
            </a: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80"/>
              </a:spcBef>
            </a:pPr>
            <a:endParaRPr sz="1000">
              <a:latin typeface="Trebuchet MS"/>
              <a:cs typeface="Trebuchet MS"/>
            </a:endParaRPr>
          </a:p>
          <a:p>
            <a:pPr marL="12700" marR="401955" lvl="1" indent="275590">
              <a:lnSpc>
                <a:spcPct val="122000"/>
              </a:lnSpc>
              <a:buAutoNum type="arabicPeriod" startAt="2"/>
              <a:tabLst>
                <a:tab pos="288290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Asansörün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makinesi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kaldırma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(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halat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sistemi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)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elektronik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aksamı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endüstiri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standartları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dikkata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alınarak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seçilecektir.</a:t>
            </a:r>
            <a:r>
              <a:rPr sz="1000" spc="-7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Asansörler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emniyet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tertibatlı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komfor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şartlarına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uygun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donanımda</a:t>
            </a:r>
            <a:r>
              <a:rPr sz="1000" spc="-7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545"/>
              </a:spcBef>
              <a:buClr>
                <a:srgbClr val="151616"/>
              </a:buClr>
              <a:buFont typeface="Trebuchet MS"/>
              <a:buAutoNum type="arabicPeriod" startAt="2"/>
            </a:pPr>
            <a:endParaRPr sz="1000">
              <a:latin typeface="Trebuchet MS"/>
              <a:cs typeface="Trebuchet MS"/>
            </a:endParaRPr>
          </a:p>
          <a:p>
            <a:pPr marL="288290" lvl="1" indent="-275590">
              <a:lnSpc>
                <a:spcPct val="100000"/>
              </a:lnSpc>
              <a:buAutoNum type="arabicPeriod" startAt="2"/>
              <a:tabLst>
                <a:tab pos="288290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Asansör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duvarları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paslanmaz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çelik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veya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laminant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olacak.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Mümkün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oldugunda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zemini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holu</a:t>
            </a:r>
            <a:r>
              <a:rPr sz="1000" spc="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döşemesiyle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aynı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malzemeyle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kaplanacaktır.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3439350" y="0"/>
            <a:ext cx="2029460" cy="10692130"/>
            <a:chOff x="13439350" y="0"/>
            <a:chExt cx="2029460" cy="10692130"/>
          </a:xfrm>
        </p:grpSpPr>
        <p:sp>
          <p:nvSpPr>
            <p:cNvPr id="10" name="object 10"/>
            <p:cNvSpPr/>
            <p:nvPr/>
          </p:nvSpPr>
          <p:spPr>
            <a:xfrm>
              <a:off x="13580745" y="11"/>
              <a:ext cx="1887855" cy="10692130"/>
            </a:xfrm>
            <a:custGeom>
              <a:avLst/>
              <a:gdLst/>
              <a:ahLst/>
              <a:cxnLst/>
              <a:rect l="l" t="t" r="r" b="b"/>
              <a:pathLst>
                <a:path w="1887855" h="10692130">
                  <a:moveTo>
                    <a:pt x="1887855" y="0"/>
                  </a:moveTo>
                  <a:lnTo>
                    <a:pt x="7607" y="0"/>
                  </a:lnTo>
                  <a:lnTo>
                    <a:pt x="3810" y="0"/>
                  </a:lnTo>
                  <a:lnTo>
                    <a:pt x="0" y="0"/>
                  </a:lnTo>
                  <a:lnTo>
                    <a:pt x="0" y="10692130"/>
                  </a:lnTo>
                  <a:lnTo>
                    <a:pt x="3810" y="10692130"/>
                  </a:lnTo>
                  <a:lnTo>
                    <a:pt x="7607" y="10692130"/>
                  </a:lnTo>
                  <a:lnTo>
                    <a:pt x="1887855" y="10692130"/>
                  </a:lnTo>
                  <a:lnTo>
                    <a:pt x="1887855" y="0"/>
                  </a:lnTo>
                  <a:close/>
                </a:path>
              </a:pathLst>
            </a:custGeom>
            <a:solidFill>
              <a:srgbClr val="84A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442950" y="0"/>
              <a:ext cx="133350" cy="10692130"/>
            </a:xfrm>
            <a:custGeom>
              <a:avLst/>
              <a:gdLst/>
              <a:ahLst/>
              <a:cxnLst/>
              <a:rect l="l" t="t" r="r" b="b"/>
              <a:pathLst>
                <a:path w="133350" h="10692130">
                  <a:moveTo>
                    <a:pt x="133350" y="0"/>
                  </a:moveTo>
                  <a:lnTo>
                    <a:pt x="0" y="0"/>
                  </a:lnTo>
                  <a:lnTo>
                    <a:pt x="0" y="10692130"/>
                  </a:lnTo>
                  <a:lnTo>
                    <a:pt x="133350" y="10692130"/>
                  </a:lnTo>
                  <a:lnTo>
                    <a:pt x="133350" y="0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442950" y="0"/>
              <a:ext cx="133350" cy="10692130"/>
            </a:xfrm>
            <a:custGeom>
              <a:avLst/>
              <a:gdLst/>
              <a:ahLst/>
              <a:cxnLst/>
              <a:rect l="l" t="t" r="r" b="b"/>
              <a:pathLst>
                <a:path w="133350" h="10692130">
                  <a:moveTo>
                    <a:pt x="133350" y="0"/>
                  </a:moveTo>
                  <a:lnTo>
                    <a:pt x="133350" y="10692129"/>
                  </a:lnTo>
                </a:path>
                <a:path w="133350" h="10692130">
                  <a:moveTo>
                    <a:pt x="0" y="10692129"/>
                  </a:moveTo>
                  <a:lnTo>
                    <a:pt x="0" y="0"/>
                  </a:lnTo>
                </a:path>
              </a:pathLst>
            </a:custGeom>
            <a:ln w="7200">
              <a:solidFill>
                <a:srgbClr val="333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44700" cy="10692130"/>
            <a:chOff x="0" y="0"/>
            <a:chExt cx="2044700" cy="1069213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908175" cy="10692130"/>
            </a:xfrm>
            <a:custGeom>
              <a:avLst/>
              <a:gdLst/>
              <a:ahLst/>
              <a:cxnLst/>
              <a:rect l="l" t="t" r="r" b="b"/>
              <a:pathLst>
                <a:path w="1908175" h="10692130">
                  <a:moveTo>
                    <a:pt x="1908175" y="0"/>
                  </a:moveTo>
                  <a:lnTo>
                    <a:pt x="0" y="0"/>
                  </a:lnTo>
                  <a:lnTo>
                    <a:pt x="0" y="10692130"/>
                  </a:lnTo>
                  <a:lnTo>
                    <a:pt x="1908175" y="10692130"/>
                  </a:lnTo>
                  <a:lnTo>
                    <a:pt x="1908175" y="0"/>
                  </a:lnTo>
                  <a:close/>
                </a:path>
              </a:pathLst>
            </a:custGeom>
            <a:solidFill>
              <a:srgbClr val="84A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907539" y="0"/>
              <a:ext cx="133350" cy="10692130"/>
            </a:xfrm>
            <a:custGeom>
              <a:avLst/>
              <a:gdLst/>
              <a:ahLst/>
              <a:cxnLst/>
              <a:rect l="l" t="t" r="r" b="b"/>
              <a:pathLst>
                <a:path w="133350" h="10692130">
                  <a:moveTo>
                    <a:pt x="133350" y="0"/>
                  </a:moveTo>
                  <a:lnTo>
                    <a:pt x="0" y="0"/>
                  </a:lnTo>
                  <a:lnTo>
                    <a:pt x="0" y="10692130"/>
                  </a:lnTo>
                  <a:lnTo>
                    <a:pt x="133350" y="10692130"/>
                  </a:lnTo>
                  <a:lnTo>
                    <a:pt x="133350" y="0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07539" y="0"/>
              <a:ext cx="133350" cy="10692130"/>
            </a:xfrm>
            <a:custGeom>
              <a:avLst/>
              <a:gdLst/>
              <a:ahLst/>
              <a:cxnLst/>
              <a:rect l="l" t="t" r="r" b="b"/>
              <a:pathLst>
                <a:path w="133350" h="10692130">
                  <a:moveTo>
                    <a:pt x="133350" y="0"/>
                  </a:moveTo>
                  <a:lnTo>
                    <a:pt x="133350" y="10692129"/>
                  </a:lnTo>
                </a:path>
                <a:path w="133350" h="10692130">
                  <a:moveTo>
                    <a:pt x="0" y="10692129"/>
                  </a:moveTo>
                  <a:lnTo>
                    <a:pt x="0" y="0"/>
                  </a:lnTo>
                </a:path>
              </a:pathLst>
            </a:custGeom>
            <a:ln w="7200">
              <a:solidFill>
                <a:srgbClr val="333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667126" y="399033"/>
            <a:ext cx="8258175" cy="6337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37820" indent="-325120">
              <a:lnSpc>
                <a:spcPct val="100000"/>
              </a:lnSpc>
              <a:spcBef>
                <a:spcPts val="90"/>
              </a:spcBef>
              <a:buClr>
                <a:srgbClr val="004579"/>
              </a:buClr>
              <a:buFont typeface="Trebuchet MS"/>
              <a:buAutoNum type="arabicPeriod" startAt="13"/>
              <a:tabLst>
                <a:tab pos="337820" algn="l"/>
              </a:tabLst>
            </a:pPr>
            <a:r>
              <a:rPr sz="1400" b="1" dirty="0">
                <a:solidFill>
                  <a:srgbClr val="004579"/>
                </a:solidFill>
                <a:latin typeface="Trebuchet MS"/>
                <a:cs typeface="Trebuchet MS"/>
              </a:rPr>
              <a:t>ÇELİK</a:t>
            </a:r>
            <a:r>
              <a:rPr sz="1400" b="1" spc="-65" dirty="0">
                <a:solidFill>
                  <a:srgbClr val="004579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004579"/>
                </a:solidFill>
                <a:latin typeface="Trebuchet MS"/>
                <a:cs typeface="Trebuchet MS"/>
              </a:rPr>
              <a:t>İŞLER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85"/>
              </a:spcBef>
              <a:buClr>
                <a:srgbClr val="004579"/>
              </a:buClr>
              <a:buFont typeface="Trebuchet MS"/>
              <a:buAutoNum type="arabicPeriod" startAt="13"/>
            </a:pPr>
            <a:endParaRPr sz="1400">
              <a:latin typeface="Trebuchet MS"/>
              <a:cs typeface="Trebuchet MS"/>
            </a:endParaRPr>
          </a:p>
          <a:p>
            <a:pPr marL="294640" lvl="1" indent="-281940">
              <a:lnSpc>
                <a:spcPct val="100000"/>
              </a:lnSpc>
              <a:buAutoNum type="arabicPeriod"/>
              <a:tabLst>
                <a:tab pos="294640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Daire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giriş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kapıları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FORMET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–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FALEZ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-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STAR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marka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çelik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kapı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maliklerinin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ortaklaşa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kararlaştıracağı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renk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dizaynda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67126" y="1418665"/>
            <a:ext cx="10071735" cy="205613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94640" lvl="1" indent="-281940">
              <a:lnSpc>
                <a:spcPct val="100000"/>
              </a:lnSpc>
              <a:spcBef>
                <a:spcPts val="480"/>
              </a:spcBef>
              <a:buAutoNum type="arabicPeriod" startAt="2"/>
              <a:tabLst>
                <a:tab pos="294640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Bina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giriş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kapısı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mimarı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projeye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çift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kanatlı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olarak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yapılacaktır.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maliklerinin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ortaklaşa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kararlaştıracağı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renk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dizaynda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endParaRPr sz="1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Kapı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üzerine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KALE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marka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itici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pompa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konulacaktır.</a:t>
            </a:r>
            <a:r>
              <a:rPr sz="1000" spc="-7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Ayrıca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bina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girişine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daire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başına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bir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adet</a:t>
            </a:r>
            <a:r>
              <a:rPr sz="10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olmak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üzere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mimari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projeye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uygun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dekoratif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posta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kutusu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konulacaktır.</a:t>
            </a: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000">
              <a:latin typeface="Trebuchet MS"/>
              <a:cs typeface="Trebuchet MS"/>
            </a:endParaRPr>
          </a:p>
          <a:p>
            <a:pPr marL="12700" marR="218440" lvl="1" indent="284480">
              <a:lnSpc>
                <a:spcPct val="134000"/>
              </a:lnSpc>
              <a:buAutoNum type="arabicPeriod" startAt="3"/>
              <a:tabLst>
                <a:tab pos="297180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Bina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giriş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holunde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tavan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süslemesi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olarak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gergi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tavan,</a:t>
            </a:r>
            <a:r>
              <a:rPr sz="10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asma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tavan,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gizli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ışık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spot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aydınlatma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türlerinden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herhangi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biri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konsept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mimariye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olarak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uygulanacaktır.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Merdiven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sahanlık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duvarları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saten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alçı</a:t>
            </a:r>
            <a:r>
              <a:rPr sz="1000" spc="-6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üzerine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saten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veya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yağlı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boya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endParaRPr sz="1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434"/>
              </a:spcBef>
              <a:buClr>
                <a:srgbClr val="151616"/>
              </a:buClr>
              <a:buFont typeface="Trebuchet MS"/>
              <a:buAutoNum type="arabicPeriod" startAt="3"/>
            </a:pPr>
            <a:endParaRPr sz="1000">
              <a:latin typeface="Trebuchet MS"/>
              <a:cs typeface="Trebuchet MS"/>
            </a:endParaRPr>
          </a:p>
          <a:p>
            <a:pPr marL="12700" marR="5080" lvl="1" indent="284480">
              <a:lnSpc>
                <a:spcPct val="133300"/>
              </a:lnSpc>
              <a:buAutoNum type="arabicPeriod" startAt="3"/>
              <a:tabLst>
                <a:tab pos="297180" algn="l"/>
              </a:tabLst>
            </a:pP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Ortak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alan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merdivenlerinde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detayları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mimari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projede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belirtilecek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alüminyum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küpeşte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korkuluklar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kullanılacaktır.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Üst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trabzan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ergonomik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kesitte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az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50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mm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çapında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50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2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mm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kalınlığında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Daire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içlerinde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balkon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fransız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balkon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korkulukları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birbirleriyle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tasarıma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Söz konusu korkuluklar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cephedeki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mimari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tercihlere</a:t>
            </a:r>
            <a:r>
              <a:rPr sz="10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göre alüminyum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cam sisteme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uygun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veya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dekoratif</a:t>
            </a:r>
            <a:r>
              <a:rPr sz="1000" spc="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demir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ferforje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olabilecektir.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Her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iki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durumdada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korkuluk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döşemeden en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az 105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cm yükseklikte</a:t>
            </a:r>
            <a:r>
              <a:rPr sz="10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olacaktır.</a:t>
            </a:r>
            <a:r>
              <a:rPr sz="1000" spc="500" dirty="0">
                <a:solidFill>
                  <a:srgbClr val="151616"/>
                </a:solidFill>
                <a:latin typeface="Trebuchet MS"/>
                <a:cs typeface="Trebuchet MS"/>
              </a:rPr>
              <a:t> 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Bahçede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parapet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üzeri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panel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çit</a:t>
            </a:r>
            <a:r>
              <a:rPr sz="10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benzeri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güvenliği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tesis</a:t>
            </a:r>
            <a:r>
              <a:rPr sz="10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edecek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bir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demir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korkuluk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sistemi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kullanılacaktır.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67126" y="10256011"/>
            <a:ext cx="593217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dirty="0">
                <a:solidFill>
                  <a:srgbClr val="0C2C66"/>
                </a:solidFill>
                <a:latin typeface="Trebuchet MS"/>
                <a:cs typeface="Trebuchet MS"/>
              </a:rPr>
              <a:t>NOT:</a:t>
            </a:r>
            <a:r>
              <a:rPr sz="1000" b="1" spc="-35" dirty="0">
                <a:solidFill>
                  <a:srgbClr val="0C2C6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Tüm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imzaların</a:t>
            </a:r>
            <a:r>
              <a:rPr sz="10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kat</a:t>
            </a:r>
            <a:r>
              <a:rPr sz="10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malikleri</a:t>
            </a:r>
            <a:r>
              <a:rPr sz="10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tarafından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atılmasından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sonra</a:t>
            </a:r>
            <a:r>
              <a:rPr sz="10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3/2çoğunluk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51616"/>
                </a:solidFill>
                <a:latin typeface="Trebuchet MS"/>
                <a:cs typeface="Trebuchet MS"/>
              </a:rPr>
              <a:t>kararı dikkate</a:t>
            </a:r>
            <a:r>
              <a:rPr sz="1000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51616"/>
                </a:solidFill>
                <a:latin typeface="Trebuchet MS"/>
                <a:cs typeface="Trebuchet MS"/>
              </a:rPr>
              <a:t>alınacaktır.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3439350" y="0"/>
            <a:ext cx="2029460" cy="10692130"/>
            <a:chOff x="13439350" y="0"/>
            <a:chExt cx="2029460" cy="10692130"/>
          </a:xfrm>
        </p:grpSpPr>
        <p:sp>
          <p:nvSpPr>
            <p:cNvPr id="10" name="object 10"/>
            <p:cNvSpPr/>
            <p:nvPr/>
          </p:nvSpPr>
          <p:spPr>
            <a:xfrm>
              <a:off x="13580745" y="11"/>
              <a:ext cx="1887855" cy="10692130"/>
            </a:xfrm>
            <a:custGeom>
              <a:avLst/>
              <a:gdLst/>
              <a:ahLst/>
              <a:cxnLst/>
              <a:rect l="l" t="t" r="r" b="b"/>
              <a:pathLst>
                <a:path w="1887855" h="10692130">
                  <a:moveTo>
                    <a:pt x="1887855" y="0"/>
                  </a:moveTo>
                  <a:lnTo>
                    <a:pt x="7607" y="0"/>
                  </a:lnTo>
                  <a:lnTo>
                    <a:pt x="3810" y="0"/>
                  </a:lnTo>
                  <a:lnTo>
                    <a:pt x="0" y="0"/>
                  </a:lnTo>
                  <a:lnTo>
                    <a:pt x="0" y="10692130"/>
                  </a:lnTo>
                  <a:lnTo>
                    <a:pt x="3810" y="10692130"/>
                  </a:lnTo>
                  <a:lnTo>
                    <a:pt x="7607" y="10692130"/>
                  </a:lnTo>
                  <a:lnTo>
                    <a:pt x="1887855" y="10692130"/>
                  </a:lnTo>
                  <a:lnTo>
                    <a:pt x="1887855" y="0"/>
                  </a:lnTo>
                  <a:close/>
                </a:path>
              </a:pathLst>
            </a:custGeom>
            <a:solidFill>
              <a:srgbClr val="84A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442950" y="0"/>
              <a:ext cx="133350" cy="10692130"/>
            </a:xfrm>
            <a:custGeom>
              <a:avLst/>
              <a:gdLst/>
              <a:ahLst/>
              <a:cxnLst/>
              <a:rect l="l" t="t" r="r" b="b"/>
              <a:pathLst>
                <a:path w="133350" h="10692130">
                  <a:moveTo>
                    <a:pt x="133350" y="0"/>
                  </a:moveTo>
                  <a:lnTo>
                    <a:pt x="0" y="0"/>
                  </a:lnTo>
                  <a:lnTo>
                    <a:pt x="0" y="10692130"/>
                  </a:lnTo>
                  <a:lnTo>
                    <a:pt x="133350" y="10692130"/>
                  </a:lnTo>
                  <a:lnTo>
                    <a:pt x="133350" y="0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442950" y="0"/>
              <a:ext cx="133350" cy="10692130"/>
            </a:xfrm>
            <a:custGeom>
              <a:avLst/>
              <a:gdLst/>
              <a:ahLst/>
              <a:cxnLst/>
              <a:rect l="l" t="t" r="r" b="b"/>
              <a:pathLst>
                <a:path w="133350" h="10692130">
                  <a:moveTo>
                    <a:pt x="133350" y="0"/>
                  </a:moveTo>
                  <a:lnTo>
                    <a:pt x="133350" y="10692129"/>
                  </a:lnTo>
                </a:path>
                <a:path w="133350" h="10692130">
                  <a:moveTo>
                    <a:pt x="0" y="10692129"/>
                  </a:moveTo>
                  <a:lnTo>
                    <a:pt x="0" y="0"/>
                  </a:lnTo>
                </a:path>
              </a:pathLst>
            </a:custGeom>
            <a:ln w="7200">
              <a:solidFill>
                <a:srgbClr val="333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2964" y="612393"/>
            <a:ext cx="14033500" cy="25088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dirty="0">
                <a:latin typeface="Calibri"/>
                <a:cs typeface="Calibri"/>
              </a:rPr>
              <a:t>Projeye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Çevre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ve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Şehircilik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Bakanlığı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6306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Sayılı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ve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8189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Sayılı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Yarısı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Bizden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Kentsel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Dönüşüm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Kanunu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Kapsamında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2200" dirty="0">
              <a:latin typeface="Calibri"/>
              <a:cs typeface="Calibri"/>
            </a:endParaRPr>
          </a:p>
          <a:p>
            <a:pPr marL="109855">
              <a:lnSpc>
                <a:spcPct val="100000"/>
              </a:lnSpc>
            </a:pPr>
            <a:r>
              <a:rPr sz="2200" b="1" dirty="0">
                <a:latin typeface="Calibri"/>
                <a:cs typeface="Calibri"/>
              </a:rPr>
              <a:t>BTS</a:t>
            </a:r>
            <a:r>
              <a:rPr sz="2200" b="1" spc="-7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(Bina</a:t>
            </a:r>
            <a:r>
              <a:rPr sz="2200" b="1" spc="-5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Tamamlama</a:t>
            </a:r>
            <a:r>
              <a:rPr sz="2200" b="1" spc="-4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Sigortası)</a:t>
            </a:r>
            <a:r>
              <a:rPr sz="2200" b="1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Verilecektir.</a:t>
            </a:r>
            <a:endParaRPr sz="2200" dirty="0">
              <a:latin typeface="Calibri"/>
              <a:cs typeface="Calibri"/>
            </a:endParaRPr>
          </a:p>
          <a:p>
            <a:pPr marL="45720" marR="5080" indent="283210">
              <a:lnSpc>
                <a:spcPct val="116399"/>
              </a:lnSpc>
              <a:spcBef>
                <a:spcPts val="2665"/>
              </a:spcBef>
            </a:pPr>
            <a:r>
              <a:rPr sz="2200" dirty="0">
                <a:latin typeface="Calibri"/>
                <a:cs typeface="Calibri"/>
              </a:rPr>
              <a:t>Bu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Anlamda;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lang="tr-TR" sz="2200" b="1" dirty="0">
                <a:latin typeface="Calibri"/>
                <a:cs typeface="Calibri"/>
              </a:rPr>
              <a:t>BEYDAĞI</a:t>
            </a:r>
            <a:r>
              <a:rPr sz="2200" b="1" spc="-6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İnşaat</a:t>
            </a:r>
            <a:r>
              <a:rPr sz="2200" b="1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Olarak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Apartmanınızı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Yenileme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İsteğimizi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Belirterek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Birlikte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Çalışma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Arzumuzu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İfade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Etmek </a:t>
            </a:r>
            <a:r>
              <a:rPr sz="2200" dirty="0">
                <a:latin typeface="Calibri"/>
                <a:cs typeface="Calibri"/>
              </a:rPr>
              <a:t>İsteriz..!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2</a:t>
            </a:r>
            <a:r>
              <a:rPr lang="tr-TR" sz="2200" b="1" spc="-10" dirty="0">
                <a:latin typeface="Calibri"/>
                <a:cs typeface="Calibri"/>
              </a:rPr>
              <a:t>5</a:t>
            </a:r>
            <a:r>
              <a:rPr sz="2200" b="1" spc="-10" dirty="0">
                <a:latin typeface="Calibri"/>
                <a:cs typeface="Calibri"/>
              </a:rPr>
              <a:t>.12.2025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6492" y="4512055"/>
            <a:ext cx="13232765" cy="5066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dirty="0">
                <a:latin typeface="Calibri"/>
                <a:cs typeface="Calibri"/>
              </a:rPr>
              <a:t>Not:</a:t>
            </a:r>
            <a:r>
              <a:rPr sz="2200" b="1" spc="-5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Bu</a:t>
            </a:r>
            <a:r>
              <a:rPr sz="2200" b="1" spc="-6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Proje</a:t>
            </a:r>
            <a:r>
              <a:rPr sz="2200" b="1" spc="-7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8189</a:t>
            </a:r>
            <a:r>
              <a:rPr sz="2200" b="1" spc="-3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Sayılı</a:t>
            </a:r>
            <a:r>
              <a:rPr sz="2200" b="1" spc="-5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Yarısı</a:t>
            </a:r>
            <a:r>
              <a:rPr sz="2200" b="1" spc="-3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Bizden</a:t>
            </a:r>
            <a:r>
              <a:rPr sz="2200" b="1" spc="-5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Kampanyası</a:t>
            </a:r>
            <a:r>
              <a:rPr sz="2200" b="1" spc="-3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Kapmasında</a:t>
            </a:r>
            <a:r>
              <a:rPr sz="2200" b="1" spc="-5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Yapılacaktır.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2200" b="1" dirty="0">
                <a:latin typeface="Calibri"/>
                <a:cs typeface="Calibri"/>
              </a:rPr>
              <a:t>1.750.000</a:t>
            </a:r>
            <a:r>
              <a:rPr sz="2200" b="1" spc="-5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TL</a:t>
            </a:r>
            <a:r>
              <a:rPr sz="2200" b="1" spc="-3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Her</a:t>
            </a:r>
            <a:r>
              <a:rPr sz="2200" b="1" spc="-4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Bir</a:t>
            </a:r>
            <a:r>
              <a:rPr sz="2200" b="1" spc="-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Daire</a:t>
            </a:r>
            <a:r>
              <a:rPr sz="2200" b="1" spc="-6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Sahibine</a:t>
            </a:r>
            <a:r>
              <a:rPr sz="2200" b="1" spc="-4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Devlet</a:t>
            </a:r>
            <a:r>
              <a:rPr sz="2200" b="1" spc="-5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Yardımı</a:t>
            </a:r>
            <a:r>
              <a:rPr sz="2200" b="1" spc="-4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Kullandırılacaktır.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200">
              <a:latin typeface="Calibri"/>
              <a:cs typeface="Calibri"/>
            </a:endParaRPr>
          </a:p>
          <a:p>
            <a:pPr marL="24765">
              <a:lnSpc>
                <a:spcPct val="100000"/>
              </a:lnSpc>
            </a:pPr>
            <a:r>
              <a:rPr sz="2200" b="1" dirty="0">
                <a:latin typeface="Calibri"/>
                <a:cs typeface="Calibri"/>
              </a:rPr>
              <a:t>Not:</a:t>
            </a:r>
            <a:r>
              <a:rPr sz="2200" b="1" spc="-6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Arsa</a:t>
            </a:r>
            <a:r>
              <a:rPr sz="2200" b="1" spc="-5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Sahipleri</a:t>
            </a:r>
            <a:r>
              <a:rPr sz="2200" b="1" spc="-5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Adına</a:t>
            </a:r>
            <a:r>
              <a:rPr sz="2200" b="1" spc="-3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1.750.000</a:t>
            </a:r>
            <a:r>
              <a:rPr sz="2200" b="1" spc="-5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TL</a:t>
            </a:r>
            <a:r>
              <a:rPr sz="2200" b="1" spc="-5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Yüklenici</a:t>
            </a:r>
            <a:r>
              <a:rPr sz="2200" b="1" spc="-3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Firmaya</a:t>
            </a:r>
            <a:r>
              <a:rPr sz="2200" b="1" spc="-5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Yapılacak</a:t>
            </a:r>
            <a:r>
              <a:rPr sz="2200" b="1" spc="-4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Olan</a:t>
            </a:r>
            <a:r>
              <a:rPr sz="2200" b="1" spc="-5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Ödemeler</a:t>
            </a:r>
            <a:r>
              <a:rPr sz="2200" b="1" spc="-5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8189</a:t>
            </a:r>
            <a:r>
              <a:rPr sz="2200" b="1" spc="-5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Sayılı</a:t>
            </a:r>
            <a:endParaRPr sz="2200">
              <a:latin typeface="Calibri"/>
              <a:cs typeface="Calibri"/>
            </a:endParaRPr>
          </a:p>
          <a:p>
            <a:pPr marL="24765">
              <a:lnSpc>
                <a:spcPct val="100000"/>
              </a:lnSpc>
              <a:spcBef>
                <a:spcPts val="45"/>
              </a:spcBef>
            </a:pPr>
            <a:r>
              <a:rPr sz="2200" b="1" dirty="0">
                <a:latin typeface="Calibri"/>
                <a:cs typeface="Calibri"/>
              </a:rPr>
              <a:t>Yarısı</a:t>
            </a:r>
            <a:r>
              <a:rPr sz="2200" b="1" spc="-6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Bizden</a:t>
            </a:r>
            <a:r>
              <a:rPr sz="2200" b="1" spc="-5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Kampanyası</a:t>
            </a:r>
            <a:r>
              <a:rPr sz="2200" b="1" spc="-8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Kapsamında</a:t>
            </a:r>
            <a:r>
              <a:rPr sz="2200" b="1" spc="-6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Bakanlık</a:t>
            </a:r>
            <a:r>
              <a:rPr sz="2200" b="1" spc="-7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Tarafından</a:t>
            </a:r>
            <a:r>
              <a:rPr sz="2200" b="1" spc="-6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Müteahhit</a:t>
            </a:r>
            <a:r>
              <a:rPr sz="2200" b="1" spc="-3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Yüklenici</a:t>
            </a:r>
            <a:r>
              <a:rPr sz="2200" b="1" spc="-3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Firmaya</a:t>
            </a:r>
            <a:r>
              <a:rPr sz="2200" b="1" spc="-5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Ödenecektir.</a:t>
            </a:r>
            <a:endParaRPr sz="2200">
              <a:latin typeface="Calibri"/>
              <a:cs typeface="Calibri"/>
            </a:endParaRPr>
          </a:p>
          <a:p>
            <a:pPr marL="24765">
              <a:lnSpc>
                <a:spcPct val="100000"/>
              </a:lnSpc>
              <a:spcBef>
                <a:spcPts val="1060"/>
              </a:spcBef>
            </a:pPr>
            <a:r>
              <a:rPr sz="1100" spc="-10" dirty="0">
                <a:latin typeface="Calibri"/>
                <a:cs typeface="Calibri"/>
              </a:rPr>
              <a:t>1.</a:t>
            </a:r>
            <a:r>
              <a:rPr sz="1100" spc="-1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Taksit: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Toplam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Bedelin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%30’u</a:t>
            </a:r>
            <a:r>
              <a:rPr sz="2200" b="1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Proje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İnşaat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Temel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Atılınca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YÜKLENİCİ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Firmaya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Ödenecektir.</a:t>
            </a:r>
            <a:endParaRPr sz="2200">
              <a:latin typeface="Calibri"/>
              <a:cs typeface="Calibri"/>
            </a:endParaRPr>
          </a:p>
          <a:p>
            <a:pPr marL="24765">
              <a:lnSpc>
                <a:spcPct val="100000"/>
              </a:lnSpc>
              <a:spcBef>
                <a:spcPts val="1010"/>
              </a:spcBef>
            </a:pPr>
            <a:r>
              <a:rPr sz="1100" spc="-10" dirty="0">
                <a:latin typeface="Calibri"/>
                <a:cs typeface="Calibri"/>
              </a:rPr>
              <a:t>2.</a:t>
            </a:r>
            <a:r>
              <a:rPr sz="1100" spc="-1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Taksit:</a:t>
            </a:r>
            <a:r>
              <a:rPr sz="2200" spc="1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Toplam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Bedelin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%30’u</a:t>
            </a:r>
            <a:r>
              <a:rPr sz="2200" b="1" spc="-8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Proje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İnşaat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Kaba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İnşaat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Tamamlanma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Aşamasında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YÜKLENCİCİ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Firmaya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Ödenecektir.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5"/>
              </a:spcBef>
            </a:pPr>
            <a:endParaRPr sz="2200">
              <a:latin typeface="Calibri"/>
              <a:cs typeface="Calibri"/>
            </a:endParaRPr>
          </a:p>
          <a:p>
            <a:pPr marL="24765">
              <a:lnSpc>
                <a:spcPct val="100000"/>
              </a:lnSpc>
            </a:pPr>
            <a:r>
              <a:rPr sz="1100" spc="-10" dirty="0">
                <a:latin typeface="Calibri"/>
                <a:cs typeface="Calibri"/>
              </a:rPr>
              <a:t>3.</a:t>
            </a:r>
            <a:r>
              <a:rPr sz="1100" spc="-1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Taksit: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Toplam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Bedelin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%30’u</a:t>
            </a:r>
            <a:r>
              <a:rPr sz="2200" b="1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Proje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İnşaat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Sıva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Boya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Dış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Cephe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Aşamasında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YÜKLENİCİ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Firmaya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Ödenecektir.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2200">
              <a:latin typeface="Calibri"/>
              <a:cs typeface="Calibri"/>
            </a:endParaRPr>
          </a:p>
          <a:p>
            <a:pPr marL="24765">
              <a:lnSpc>
                <a:spcPct val="100000"/>
              </a:lnSpc>
            </a:pPr>
            <a:r>
              <a:rPr sz="1100" dirty="0">
                <a:latin typeface="Calibri"/>
                <a:cs typeface="Calibri"/>
              </a:rPr>
              <a:t>4.</a:t>
            </a:r>
            <a:r>
              <a:rPr sz="2200" dirty="0">
                <a:latin typeface="Calibri"/>
                <a:cs typeface="Calibri"/>
              </a:rPr>
              <a:t>Taksit: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Toplam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Bedelin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%10’u</a:t>
            </a:r>
            <a:r>
              <a:rPr sz="2200" b="1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Proje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İSKÂN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)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Aşamasında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YÜKLENİCİ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Firmaya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Ödenecektir.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2200">
              <a:latin typeface="Calibri"/>
              <a:cs typeface="Calibri"/>
            </a:endParaRPr>
          </a:p>
          <a:p>
            <a:pPr marL="24765">
              <a:lnSpc>
                <a:spcPct val="100000"/>
              </a:lnSpc>
            </a:pPr>
            <a:r>
              <a:rPr sz="2200" b="1" dirty="0">
                <a:latin typeface="Calibri"/>
                <a:cs typeface="Calibri"/>
              </a:rPr>
              <a:t>Saygılar</a:t>
            </a:r>
            <a:r>
              <a:rPr sz="2200" b="1" spc="-8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Sunarız…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5468600" cy="10692130"/>
          </a:xfrm>
          <a:custGeom>
            <a:avLst/>
            <a:gdLst/>
            <a:ahLst/>
            <a:cxnLst/>
            <a:rect l="l" t="t" r="r" b="b"/>
            <a:pathLst>
              <a:path w="15468600" h="10692130">
                <a:moveTo>
                  <a:pt x="15468600" y="0"/>
                </a:moveTo>
                <a:lnTo>
                  <a:pt x="0" y="0"/>
                </a:lnTo>
                <a:lnTo>
                  <a:pt x="0" y="10692130"/>
                </a:lnTo>
                <a:lnTo>
                  <a:pt x="15468600" y="10692130"/>
                </a:lnTo>
                <a:lnTo>
                  <a:pt x="15468600" y="0"/>
                </a:lnTo>
                <a:close/>
              </a:path>
            </a:pathLst>
          </a:custGeom>
          <a:solidFill>
            <a:srgbClr val="13223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4310" y="305434"/>
            <a:ext cx="3180715" cy="491871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9070" y="5401309"/>
            <a:ext cx="3181350" cy="486156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25520" y="307974"/>
            <a:ext cx="3191510" cy="373887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22345" y="6879590"/>
            <a:ext cx="3194685" cy="3385185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69532" y="197167"/>
            <a:ext cx="15342869" cy="10290810"/>
            <a:chOff x="69532" y="197167"/>
            <a:chExt cx="15342869" cy="10290810"/>
          </a:xfrm>
        </p:grpSpPr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50379" y="306705"/>
              <a:ext cx="3195954" cy="995807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1119" y="198754"/>
              <a:ext cx="15332075" cy="10286365"/>
            </a:xfrm>
            <a:custGeom>
              <a:avLst/>
              <a:gdLst/>
              <a:ahLst/>
              <a:cxnLst/>
              <a:rect l="l" t="t" r="r" b="b"/>
              <a:pathLst>
                <a:path w="15332075" h="10286365">
                  <a:moveTo>
                    <a:pt x="0" y="10286365"/>
                  </a:moveTo>
                  <a:lnTo>
                    <a:pt x="15332075" y="10286365"/>
                  </a:lnTo>
                  <a:lnTo>
                    <a:pt x="15332075" y="0"/>
                  </a:lnTo>
                  <a:lnTo>
                    <a:pt x="0" y="0"/>
                  </a:lnTo>
                  <a:lnTo>
                    <a:pt x="0" y="10286365"/>
                  </a:lnTo>
                  <a:close/>
                </a:path>
              </a:pathLst>
            </a:custGeom>
            <a:ln w="3175">
              <a:solidFill>
                <a:srgbClr val="1322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168255" y="201929"/>
              <a:ext cx="5240020" cy="10285730"/>
            </a:xfrm>
            <a:custGeom>
              <a:avLst/>
              <a:gdLst/>
              <a:ahLst/>
              <a:cxnLst/>
              <a:rect l="l" t="t" r="r" b="b"/>
              <a:pathLst>
                <a:path w="5240019" h="10285730">
                  <a:moveTo>
                    <a:pt x="5240020" y="10059035"/>
                  </a:moveTo>
                  <a:lnTo>
                    <a:pt x="0" y="10059035"/>
                  </a:lnTo>
                  <a:lnTo>
                    <a:pt x="0" y="10285730"/>
                  </a:lnTo>
                  <a:lnTo>
                    <a:pt x="5240020" y="10285730"/>
                  </a:lnTo>
                  <a:lnTo>
                    <a:pt x="5240020" y="10059035"/>
                  </a:lnTo>
                  <a:close/>
                </a:path>
                <a:path w="5240019" h="10285730">
                  <a:moveTo>
                    <a:pt x="5240020" y="0"/>
                  </a:moveTo>
                  <a:lnTo>
                    <a:pt x="0" y="0"/>
                  </a:lnTo>
                  <a:lnTo>
                    <a:pt x="0" y="116205"/>
                  </a:lnTo>
                  <a:lnTo>
                    <a:pt x="5240020" y="116205"/>
                  </a:lnTo>
                  <a:lnTo>
                    <a:pt x="5240020" y="0"/>
                  </a:lnTo>
                  <a:close/>
                </a:path>
              </a:pathLst>
            </a:custGeom>
            <a:solidFill>
              <a:srgbClr val="1322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168254" y="318134"/>
              <a:ext cx="5240020" cy="9943465"/>
            </a:xfrm>
            <a:custGeom>
              <a:avLst/>
              <a:gdLst/>
              <a:ahLst/>
              <a:cxnLst/>
              <a:rect l="l" t="t" r="r" b="b"/>
              <a:pathLst>
                <a:path w="5240019" h="9943465">
                  <a:moveTo>
                    <a:pt x="5240020" y="0"/>
                  </a:moveTo>
                  <a:lnTo>
                    <a:pt x="0" y="0"/>
                  </a:lnTo>
                  <a:lnTo>
                    <a:pt x="0" y="9943465"/>
                  </a:lnTo>
                  <a:lnTo>
                    <a:pt x="5240020" y="9943465"/>
                  </a:lnTo>
                  <a:lnTo>
                    <a:pt x="52400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168254" y="318134"/>
              <a:ext cx="5240020" cy="9942830"/>
            </a:xfrm>
            <a:custGeom>
              <a:avLst/>
              <a:gdLst/>
              <a:ahLst/>
              <a:cxnLst/>
              <a:rect l="l" t="t" r="r" b="b"/>
              <a:pathLst>
                <a:path w="5240019" h="9942830">
                  <a:moveTo>
                    <a:pt x="0" y="0"/>
                  </a:moveTo>
                  <a:lnTo>
                    <a:pt x="5240020" y="0"/>
                  </a:lnTo>
                </a:path>
                <a:path w="5240019" h="9942830">
                  <a:moveTo>
                    <a:pt x="5240020" y="9942830"/>
                  </a:moveTo>
                  <a:lnTo>
                    <a:pt x="0" y="9942830"/>
                  </a:lnTo>
                </a:path>
              </a:pathLst>
            </a:custGeom>
            <a:ln w="7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168254" y="3934459"/>
              <a:ext cx="3220085" cy="1006475"/>
            </a:xfrm>
            <a:custGeom>
              <a:avLst/>
              <a:gdLst/>
              <a:ahLst/>
              <a:cxnLst/>
              <a:rect l="l" t="t" r="r" b="b"/>
              <a:pathLst>
                <a:path w="3220084" h="1006475">
                  <a:moveTo>
                    <a:pt x="3220085" y="0"/>
                  </a:moveTo>
                  <a:lnTo>
                    <a:pt x="0" y="32384"/>
                  </a:lnTo>
                  <a:lnTo>
                    <a:pt x="0" y="1006475"/>
                  </a:lnTo>
                  <a:lnTo>
                    <a:pt x="3220085" y="974089"/>
                  </a:lnTo>
                  <a:lnTo>
                    <a:pt x="3220085" y="0"/>
                  </a:lnTo>
                  <a:close/>
                </a:path>
              </a:pathLst>
            </a:custGeom>
            <a:solidFill>
              <a:srgbClr val="151616">
                <a:alpha val="4901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168254" y="4032249"/>
              <a:ext cx="3121660" cy="834390"/>
            </a:xfrm>
            <a:custGeom>
              <a:avLst/>
              <a:gdLst/>
              <a:ahLst/>
              <a:cxnLst/>
              <a:rect l="l" t="t" r="r" b="b"/>
              <a:pathLst>
                <a:path w="3121659" h="834389">
                  <a:moveTo>
                    <a:pt x="2994025" y="0"/>
                  </a:moveTo>
                  <a:lnTo>
                    <a:pt x="0" y="233044"/>
                  </a:lnTo>
                  <a:lnTo>
                    <a:pt x="0" y="834389"/>
                  </a:lnTo>
                  <a:lnTo>
                    <a:pt x="3121660" y="640079"/>
                  </a:lnTo>
                  <a:lnTo>
                    <a:pt x="2994025" y="0"/>
                  </a:lnTo>
                  <a:close/>
                </a:path>
              </a:pathLst>
            </a:custGeom>
            <a:solidFill>
              <a:srgbClr val="7846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168254" y="4491354"/>
              <a:ext cx="3961765" cy="988694"/>
            </a:xfrm>
            <a:custGeom>
              <a:avLst/>
              <a:gdLst/>
              <a:ahLst/>
              <a:cxnLst/>
              <a:rect l="l" t="t" r="r" b="b"/>
              <a:pathLst>
                <a:path w="3961765" h="988695">
                  <a:moveTo>
                    <a:pt x="3961764" y="0"/>
                  </a:moveTo>
                  <a:lnTo>
                    <a:pt x="0" y="63500"/>
                  </a:lnTo>
                  <a:lnTo>
                    <a:pt x="0" y="988694"/>
                  </a:lnTo>
                  <a:lnTo>
                    <a:pt x="3961764" y="925194"/>
                  </a:lnTo>
                  <a:lnTo>
                    <a:pt x="3961764" y="0"/>
                  </a:lnTo>
                  <a:close/>
                </a:path>
              </a:pathLst>
            </a:custGeom>
            <a:solidFill>
              <a:srgbClr val="151616">
                <a:alpha val="4901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168254" y="4618989"/>
              <a:ext cx="3901440" cy="803910"/>
            </a:xfrm>
            <a:custGeom>
              <a:avLst/>
              <a:gdLst/>
              <a:ahLst/>
              <a:cxnLst/>
              <a:rect l="l" t="t" r="r" b="b"/>
              <a:pathLst>
                <a:path w="3901440" h="803910">
                  <a:moveTo>
                    <a:pt x="3843654" y="0"/>
                  </a:moveTo>
                  <a:lnTo>
                    <a:pt x="26035" y="236220"/>
                  </a:lnTo>
                  <a:lnTo>
                    <a:pt x="0" y="240030"/>
                  </a:lnTo>
                  <a:lnTo>
                    <a:pt x="0" y="803910"/>
                  </a:lnTo>
                  <a:lnTo>
                    <a:pt x="3901439" y="740410"/>
                  </a:lnTo>
                  <a:lnTo>
                    <a:pt x="3843654" y="0"/>
                  </a:lnTo>
                  <a:close/>
                </a:path>
              </a:pathLst>
            </a:custGeom>
            <a:solidFill>
              <a:srgbClr val="FBD0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168254" y="5143499"/>
              <a:ext cx="4697095" cy="1044575"/>
            </a:xfrm>
            <a:custGeom>
              <a:avLst/>
              <a:gdLst/>
              <a:ahLst/>
              <a:cxnLst/>
              <a:rect l="l" t="t" r="r" b="b"/>
              <a:pathLst>
                <a:path w="4697094" h="1044575">
                  <a:moveTo>
                    <a:pt x="4697095" y="0"/>
                  </a:moveTo>
                  <a:lnTo>
                    <a:pt x="0" y="75564"/>
                  </a:lnTo>
                  <a:lnTo>
                    <a:pt x="0" y="1044575"/>
                  </a:lnTo>
                  <a:lnTo>
                    <a:pt x="4697095" y="969010"/>
                  </a:lnTo>
                  <a:lnTo>
                    <a:pt x="4697095" y="0"/>
                  </a:lnTo>
                  <a:close/>
                </a:path>
              </a:pathLst>
            </a:custGeom>
            <a:solidFill>
              <a:srgbClr val="151616">
                <a:alpha val="4901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168254" y="5285104"/>
              <a:ext cx="4633595" cy="842010"/>
            </a:xfrm>
            <a:custGeom>
              <a:avLst/>
              <a:gdLst/>
              <a:ahLst/>
              <a:cxnLst/>
              <a:rect l="l" t="t" r="r" b="b"/>
              <a:pathLst>
                <a:path w="4633594" h="842010">
                  <a:moveTo>
                    <a:pt x="4633595" y="0"/>
                  </a:moveTo>
                  <a:lnTo>
                    <a:pt x="28575" y="122554"/>
                  </a:lnTo>
                  <a:lnTo>
                    <a:pt x="0" y="132714"/>
                  </a:lnTo>
                  <a:lnTo>
                    <a:pt x="0" y="786129"/>
                  </a:lnTo>
                  <a:lnTo>
                    <a:pt x="4538980" y="842009"/>
                  </a:lnTo>
                  <a:lnTo>
                    <a:pt x="4633595" y="0"/>
                  </a:lnTo>
                  <a:close/>
                </a:path>
              </a:pathLst>
            </a:custGeom>
            <a:solidFill>
              <a:srgbClr val="FD71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772025" y="5343143"/>
              <a:ext cx="589280" cy="579120"/>
            </a:xfrm>
            <a:custGeom>
              <a:avLst/>
              <a:gdLst/>
              <a:ahLst/>
              <a:cxnLst/>
              <a:rect l="l" t="t" r="r" b="b"/>
              <a:pathLst>
                <a:path w="589279" h="579120">
                  <a:moveTo>
                    <a:pt x="589280" y="0"/>
                  </a:moveTo>
                  <a:lnTo>
                    <a:pt x="565785" y="0"/>
                  </a:lnTo>
                  <a:lnTo>
                    <a:pt x="565785" y="1270"/>
                  </a:lnTo>
                  <a:lnTo>
                    <a:pt x="494665" y="1270"/>
                  </a:lnTo>
                  <a:lnTo>
                    <a:pt x="494665" y="82550"/>
                  </a:lnTo>
                  <a:lnTo>
                    <a:pt x="335280" y="82550"/>
                  </a:lnTo>
                  <a:lnTo>
                    <a:pt x="335280" y="83820"/>
                  </a:lnTo>
                  <a:lnTo>
                    <a:pt x="94615" y="83820"/>
                  </a:lnTo>
                  <a:lnTo>
                    <a:pt x="94615" y="82550"/>
                  </a:lnTo>
                  <a:lnTo>
                    <a:pt x="94615" y="1270"/>
                  </a:lnTo>
                  <a:lnTo>
                    <a:pt x="635" y="1270"/>
                  </a:lnTo>
                  <a:lnTo>
                    <a:pt x="635" y="82550"/>
                  </a:lnTo>
                  <a:lnTo>
                    <a:pt x="635" y="83820"/>
                  </a:lnTo>
                  <a:lnTo>
                    <a:pt x="635" y="166370"/>
                  </a:lnTo>
                  <a:lnTo>
                    <a:pt x="500380" y="166370"/>
                  </a:lnTo>
                  <a:lnTo>
                    <a:pt x="500380" y="248920"/>
                  </a:lnTo>
                  <a:lnTo>
                    <a:pt x="0" y="248920"/>
                  </a:lnTo>
                  <a:lnTo>
                    <a:pt x="0" y="331470"/>
                  </a:lnTo>
                  <a:lnTo>
                    <a:pt x="0" y="415290"/>
                  </a:lnTo>
                  <a:lnTo>
                    <a:pt x="0" y="494030"/>
                  </a:lnTo>
                  <a:lnTo>
                    <a:pt x="0" y="495300"/>
                  </a:lnTo>
                  <a:lnTo>
                    <a:pt x="0" y="579120"/>
                  </a:lnTo>
                  <a:lnTo>
                    <a:pt x="588645" y="579120"/>
                  </a:lnTo>
                  <a:lnTo>
                    <a:pt x="588645" y="495300"/>
                  </a:lnTo>
                  <a:lnTo>
                    <a:pt x="588645" y="494030"/>
                  </a:lnTo>
                  <a:lnTo>
                    <a:pt x="588645" y="415290"/>
                  </a:lnTo>
                  <a:lnTo>
                    <a:pt x="177165" y="415290"/>
                  </a:lnTo>
                  <a:lnTo>
                    <a:pt x="177165" y="494030"/>
                  </a:lnTo>
                  <a:lnTo>
                    <a:pt x="177165" y="495300"/>
                  </a:lnTo>
                  <a:lnTo>
                    <a:pt x="135890" y="495300"/>
                  </a:lnTo>
                  <a:lnTo>
                    <a:pt x="135890" y="494030"/>
                  </a:lnTo>
                  <a:lnTo>
                    <a:pt x="82550" y="494030"/>
                  </a:lnTo>
                  <a:lnTo>
                    <a:pt x="82550" y="415290"/>
                  </a:lnTo>
                  <a:lnTo>
                    <a:pt x="82550" y="331470"/>
                  </a:lnTo>
                  <a:lnTo>
                    <a:pt x="589280" y="331470"/>
                  </a:lnTo>
                  <a:lnTo>
                    <a:pt x="589280" y="248920"/>
                  </a:lnTo>
                  <a:lnTo>
                    <a:pt x="589280" y="166370"/>
                  </a:lnTo>
                  <a:lnTo>
                    <a:pt x="589280" y="83820"/>
                  </a:lnTo>
                  <a:lnTo>
                    <a:pt x="589280" y="82550"/>
                  </a:lnTo>
                  <a:lnTo>
                    <a:pt x="589280" y="1270"/>
                  </a:lnTo>
                  <a:lnTo>
                    <a:pt x="5892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3612007" y="4402327"/>
            <a:ext cx="3007360" cy="681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FFFFFF"/>
                </a:solidFill>
                <a:latin typeface="Segoe Script"/>
                <a:cs typeface="Segoe Script"/>
              </a:rPr>
              <a:t>Kusursuz</a:t>
            </a:r>
            <a:r>
              <a:rPr sz="1600" b="1" spc="45" dirty="0">
                <a:solidFill>
                  <a:srgbClr val="FFFFFF"/>
                </a:solidFill>
                <a:latin typeface="Segoe Script"/>
                <a:cs typeface="Segoe Script"/>
              </a:rPr>
              <a:t> </a:t>
            </a:r>
            <a:r>
              <a:rPr sz="1600" b="1" dirty="0">
                <a:solidFill>
                  <a:srgbClr val="FFFFFF"/>
                </a:solidFill>
                <a:latin typeface="Segoe Script"/>
                <a:cs typeface="Segoe Script"/>
              </a:rPr>
              <a:t>Bir</a:t>
            </a:r>
            <a:r>
              <a:rPr sz="1600" b="1" spc="55" dirty="0">
                <a:solidFill>
                  <a:srgbClr val="FFFFFF"/>
                </a:solidFill>
                <a:latin typeface="Segoe Script"/>
                <a:cs typeface="Segoe Script"/>
              </a:rPr>
              <a:t> </a:t>
            </a:r>
            <a:r>
              <a:rPr sz="1600" b="1" dirty="0">
                <a:solidFill>
                  <a:srgbClr val="FFFFFF"/>
                </a:solidFill>
                <a:latin typeface="Segoe Script"/>
                <a:cs typeface="Segoe Script"/>
              </a:rPr>
              <a:t>Yaşam</a:t>
            </a:r>
            <a:r>
              <a:rPr sz="1600" b="1" spc="50" dirty="0">
                <a:solidFill>
                  <a:srgbClr val="FFFFFF"/>
                </a:solidFill>
                <a:latin typeface="Segoe Script"/>
                <a:cs typeface="Segoe Script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Segoe Script"/>
                <a:cs typeface="Segoe Script"/>
              </a:rPr>
              <a:t>Alanı</a:t>
            </a:r>
            <a:endParaRPr sz="1600">
              <a:latin typeface="Segoe Script"/>
              <a:cs typeface="Segoe Script"/>
            </a:endParaRPr>
          </a:p>
          <a:p>
            <a:pPr marR="17780" algn="ctr">
              <a:lnSpc>
                <a:spcPct val="100000"/>
              </a:lnSpc>
              <a:spcBef>
                <a:spcPts val="1320"/>
              </a:spcBef>
            </a:pPr>
            <a:r>
              <a:rPr sz="1600" b="1" dirty="0">
                <a:solidFill>
                  <a:srgbClr val="FFFFFF"/>
                </a:solidFill>
                <a:latin typeface="Segoe Script"/>
                <a:cs typeface="Segoe Script"/>
              </a:rPr>
              <a:t>Herkesin</a:t>
            </a:r>
            <a:r>
              <a:rPr sz="1600" b="1" spc="25" dirty="0">
                <a:solidFill>
                  <a:srgbClr val="FFFFFF"/>
                </a:solidFill>
                <a:latin typeface="Segoe Script"/>
                <a:cs typeface="Segoe Script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Segoe Script"/>
                <a:cs typeface="Segoe Script"/>
              </a:rPr>
              <a:t>Hakkıdır.</a:t>
            </a:r>
            <a:endParaRPr sz="1600">
              <a:latin typeface="Segoe Script"/>
              <a:cs typeface="Segoe Scrip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168255" y="314534"/>
            <a:ext cx="5240020" cy="9950450"/>
          </a:xfrm>
          <a:prstGeom prst="rect">
            <a:avLst/>
          </a:prstGeom>
        </p:spPr>
        <p:txBody>
          <a:bodyPr vert="horz" wrap="square" lIns="0" tIns="330835" rIns="0" bIns="0" rtlCol="0">
            <a:spAutoFit/>
          </a:bodyPr>
          <a:lstStyle/>
          <a:p>
            <a:pPr marL="428625">
              <a:lnSpc>
                <a:spcPct val="100000"/>
              </a:lnSpc>
              <a:spcBef>
                <a:spcPts val="2605"/>
              </a:spcBef>
            </a:pPr>
            <a:r>
              <a:rPr sz="3550" b="1" dirty="0">
                <a:solidFill>
                  <a:srgbClr val="132236"/>
                </a:solidFill>
                <a:latin typeface="Trebuchet MS"/>
                <a:cs typeface="Trebuchet MS"/>
              </a:rPr>
              <a:t>DÖNÜŞÜM</a:t>
            </a:r>
            <a:r>
              <a:rPr sz="3550" b="1" spc="-35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3750" b="1" spc="-10" dirty="0">
                <a:solidFill>
                  <a:srgbClr val="132236"/>
                </a:solidFill>
                <a:latin typeface="Trebuchet MS"/>
                <a:cs typeface="Trebuchet MS"/>
              </a:rPr>
              <a:t>BAŞLIYOR!</a:t>
            </a:r>
            <a:endParaRPr sz="3750" dirty="0">
              <a:latin typeface="Trebuchet MS"/>
              <a:cs typeface="Trebuchet MS"/>
            </a:endParaRPr>
          </a:p>
          <a:p>
            <a:pPr marL="428625" marR="1036955">
              <a:lnSpc>
                <a:spcPct val="140000"/>
              </a:lnSpc>
              <a:spcBef>
                <a:spcPts val="265"/>
              </a:spcBef>
            </a:pPr>
            <a:r>
              <a:rPr sz="2300" b="1" dirty="0">
                <a:solidFill>
                  <a:srgbClr val="132236"/>
                </a:solidFill>
                <a:latin typeface="Trebuchet MS"/>
                <a:cs typeface="Trebuchet MS"/>
              </a:rPr>
              <a:t>BİZ</a:t>
            </a:r>
            <a:r>
              <a:rPr sz="2300" b="1" spc="-5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2300" b="1" spc="-10" dirty="0">
                <a:solidFill>
                  <a:srgbClr val="132236"/>
                </a:solidFill>
                <a:latin typeface="Trebuchet MS"/>
                <a:cs typeface="Trebuchet MS"/>
              </a:rPr>
              <a:t>NEREDEN BAŞLAYACAĞIZ</a:t>
            </a:r>
            <a:r>
              <a:rPr sz="2300" b="1" spc="-100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2300" b="1" spc="-10" dirty="0">
                <a:solidFill>
                  <a:srgbClr val="132236"/>
                </a:solidFill>
                <a:latin typeface="Trebuchet MS"/>
                <a:cs typeface="Trebuchet MS"/>
              </a:rPr>
              <a:t>DİYORSANIZ </a:t>
            </a:r>
            <a:r>
              <a:rPr sz="2300" b="1" dirty="0">
                <a:solidFill>
                  <a:srgbClr val="132236"/>
                </a:solidFill>
                <a:latin typeface="Trebuchet MS"/>
                <a:cs typeface="Trebuchet MS"/>
              </a:rPr>
              <a:t>TÜM</a:t>
            </a:r>
            <a:r>
              <a:rPr sz="2300" b="1" spc="-75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2300" b="1" spc="-10" dirty="0">
                <a:solidFill>
                  <a:srgbClr val="132236"/>
                </a:solidFill>
                <a:latin typeface="Trebuchet MS"/>
                <a:cs typeface="Trebuchet MS"/>
              </a:rPr>
              <a:t>SORULARINIZIN</a:t>
            </a:r>
            <a:r>
              <a:rPr sz="2300" b="1" spc="-85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2300" b="1" spc="-10" dirty="0">
                <a:solidFill>
                  <a:srgbClr val="132236"/>
                </a:solidFill>
                <a:latin typeface="Trebuchet MS"/>
                <a:cs typeface="Trebuchet MS"/>
              </a:rPr>
              <a:t>CEVABI</a:t>
            </a:r>
            <a:endParaRPr sz="2300" dirty="0">
              <a:latin typeface="Trebuchet MS"/>
              <a:cs typeface="Trebuchet MS"/>
            </a:endParaRPr>
          </a:p>
          <a:p>
            <a:pPr marL="428625">
              <a:lnSpc>
                <a:spcPct val="100000"/>
              </a:lnSpc>
              <a:spcBef>
                <a:spcPts val="1820"/>
              </a:spcBef>
            </a:pPr>
            <a:r>
              <a:rPr sz="4250" b="1" spc="-10" dirty="0">
                <a:solidFill>
                  <a:srgbClr val="132236"/>
                </a:solidFill>
                <a:latin typeface="Trebuchet MS"/>
                <a:cs typeface="Trebuchet MS"/>
              </a:rPr>
              <a:t>BİZDE!</a:t>
            </a:r>
            <a:endParaRPr sz="425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425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00"/>
              </a:spcBef>
            </a:pPr>
            <a:endParaRPr sz="4250" dirty="0">
              <a:latin typeface="Trebuchet MS"/>
              <a:cs typeface="Trebuchet MS"/>
            </a:endParaRPr>
          </a:p>
          <a:p>
            <a:pPr marL="640080" algn="ctr">
              <a:lnSpc>
                <a:spcPct val="100000"/>
              </a:lnSpc>
            </a:pPr>
            <a:r>
              <a:rPr sz="3500" spc="50" dirty="0">
                <a:solidFill>
                  <a:srgbClr val="FFFFFF"/>
                </a:solidFill>
                <a:latin typeface="Segoe UI"/>
                <a:cs typeface="Segoe UI"/>
              </a:rPr>
              <a:t>yeniliyoruz.</a:t>
            </a:r>
            <a:endParaRPr sz="3500" dirty="0">
              <a:latin typeface="Segoe UI"/>
              <a:cs typeface="Segoe UI"/>
            </a:endParaRPr>
          </a:p>
          <a:p>
            <a:pPr>
              <a:lnSpc>
                <a:spcPct val="100000"/>
              </a:lnSpc>
            </a:pPr>
            <a:endParaRPr sz="3500" dirty="0">
              <a:latin typeface="Segoe UI"/>
              <a:cs typeface="Segoe UI"/>
            </a:endParaRPr>
          </a:p>
          <a:p>
            <a:pPr>
              <a:lnSpc>
                <a:spcPct val="100000"/>
              </a:lnSpc>
            </a:pPr>
            <a:endParaRPr sz="3500" dirty="0">
              <a:latin typeface="Segoe UI"/>
              <a:cs typeface="Segoe UI"/>
            </a:endParaRPr>
          </a:p>
          <a:p>
            <a:pPr>
              <a:lnSpc>
                <a:spcPct val="100000"/>
              </a:lnSpc>
            </a:pPr>
            <a:endParaRPr sz="3500" dirty="0">
              <a:latin typeface="Segoe UI"/>
              <a:cs typeface="Segoe UI"/>
            </a:endParaRPr>
          </a:p>
          <a:p>
            <a:pPr>
              <a:lnSpc>
                <a:spcPct val="100000"/>
              </a:lnSpc>
            </a:pPr>
            <a:endParaRPr sz="3500" dirty="0">
              <a:latin typeface="Segoe UI"/>
              <a:cs typeface="Segoe UI"/>
            </a:endParaRPr>
          </a:p>
          <a:p>
            <a:pPr>
              <a:lnSpc>
                <a:spcPct val="100000"/>
              </a:lnSpc>
            </a:pPr>
            <a:endParaRPr sz="3500" dirty="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835"/>
              </a:spcBef>
            </a:pPr>
            <a:endParaRPr sz="3500" dirty="0">
              <a:latin typeface="Segoe UI"/>
              <a:cs typeface="Segoe UI"/>
            </a:endParaRPr>
          </a:p>
          <a:p>
            <a:pPr marR="626110" algn="ctr">
              <a:lnSpc>
                <a:spcPct val="100000"/>
              </a:lnSpc>
            </a:pPr>
            <a:r>
              <a:rPr sz="2850" dirty="0">
                <a:solidFill>
                  <a:srgbClr val="132236"/>
                </a:solidFill>
                <a:latin typeface="Microsoft Sans Serif"/>
                <a:cs typeface="Microsoft Sans Serif"/>
              </a:rPr>
              <a:t>kusursuz hizmet sunuyoruz...</a:t>
            </a:r>
            <a:endParaRPr sz="2850" dirty="0">
              <a:latin typeface="Microsoft Sans Serif"/>
              <a:cs typeface="Microsoft Sans Serif"/>
            </a:endParaRPr>
          </a:p>
        </p:txBody>
      </p:sp>
      <p:pic>
        <p:nvPicPr>
          <p:cNvPr id="91" name="Resim 90" descr="metin,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AC3E77AA-A187-34A7-0B50-A5172E39963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345" y="4138871"/>
            <a:ext cx="3191510" cy="26506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62100" y="3423614"/>
            <a:ext cx="12344400" cy="1245854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lang="tr-TR" sz="8000" b="1" dirty="0">
                <a:solidFill>
                  <a:srgbClr val="FFFFFF"/>
                </a:solidFill>
                <a:latin typeface="Sitka Small"/>
                <a:cs typeface="Sitka Small"/>
              </a:rPr>
              <a:t>Beydağı İnşaat - Yapı</a:t>
            </a:r>
            <a:endParaRPr sz="8000" dirty="0">
              <a:latin typeface="Sitka Small"/>
              <a:cs typeface="Sitka Smal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07659" y="6934200"/>
            <a:ext cx="6320790" cy="3757929"/>
          </a:xfrm>
          <a:custGeom>
            <a:avLst/>
            <a:gdLst/>
            <a:ahLst/>
            <a:cxnLst/>
            <a:rect l="l" t="t" r="r" b="b"/>
            <a:pathLst>
              <a:path w="6320790" h="3757929">
                <a:moveTo>
                  <a:pt x="6320790" y="403860"/>
                </a:moveTo>
                <a:lnTo>
                  <a:pt x="5720080" y="3710940"/>
                </a:lnTo>
                <a:lnTo>
                  <a:pt x="5978524" y="3757929"/>
                </a:lnTo>
              </a:path>
              <a:path w="6320790" h="3757929">
                <a:moveTo>
                  <a:pt x="0" y="3757929"/>
                </a:moveTo>
                <a:lnTo>
                  <a:pt x="191135" y="2706370"/>
                </a:lnTo>
                <a:lnTo>
                  <a:pt x="3498215" y="3307080"/>
                </a:lnTo>
                <a:lnTo>
                  <a:pt x="4099560" y="0"/>
                </a:lnTo>
                <a:lnTo>
                  <a:pt x="6320790" y="403860"/>
                </a:lnTo>
              </a:path>
              <a:path w="6320790" h="3757929">
                <a:moveTo>
                  <a:pt x="4088765" y="1130300"/>
                </a:moveTo>
                <a:lnTo>
                  <a:pt x="3611244" y="3757929"/>
                </a:lnTo>
              </a:path>
              <a:path w="6320790" h="3757929">
                <a:moveTo>
                  <a:pt x="719454" y="3757929"/>
                </a:moveTo>
                <a:lnTo>
                  <a:pt x="1289685" y="621665"/>
                </a:lnTo>
                <a:lnTo>
                  <a:pt x="4088765" y="1130300"/>
                </a:lnTo>
              </a:path>
              <a:path w="6320790" h="3757929">
                <a:moveTo>
                  <a:pt x="3181349" y="2607945"/>
                </a:moveTo>
                <a:lnTo>
                  <a:pt x="2972435" y="3757929"/>
                </a:lnTo>
              </a:path>
              <a:path w="6320790" h="3757929">
                <a:moveTo>
                  <a:pt x="1299210" y="3757929"/>
                </a:moveTo>
                <a:lnTo>
                  <a:pt x="1561464" y="2313305"/>
                </a:lnTo>
                <a:lnTo>
                  <a:pt x="3181349" y="2607945"/>
                </a:lnTo>
              </a:path>
            </a:pathLst>
          </a:custGeom>
          <a:ln w="5494">
            <a:solidFill>
              <a:srgbClr val="DCDC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6" y="0"/>
            <a:ext cx="15467076" cy="1069149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24910" y="984326"/>
            <a:ext cx="8571865" cy="7867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000" dirty="0">
                <a:solidFill>
                  <a:srgbClr val="0C2C66"/>
                </a:solidFill>
              </a:rPr>
              <a:t>13</a:t>
            </a:r>
            <a:r>
              <a:rPr sz="5000" spc="-310" dirty="0">
                <a:solidFill>
                  <a:srgbClr val="0C2C66"/>
                </a:solidFill>
              </a:rPr>
              <a:t> </a:t>
            </a:r>
            <a:r>
              <a:rPr sz="5000" spc="-20" dirty="0">
                <a:solidFill>
                  <a:srgbClr val="0C2C66"/>
                </a:solidFill>
              </a:rPr>
              <a:t>ADIMDA</a:t>
            </a:r>
            <a:r>
              <a:rPr sz="5000" spc="-310" dirty="0">
                <a:solidFill>
                  <a:srgbClr val="0C2C66"/>
                </a:solidFill>
              </a:rPr>
              <a:t> </a:t>
            </a:r>
            <a:r>
              <a:rPr sz="5000" dirty="0">
                <a:solidFill>
                  <a:srgbClr val="0C2C66"/>
                </a:solidFill>
              </a:rPr>
              <a:t>KENTSEL</a:t>
            </a:r>
            <a:r>
              <a:rPr sz="5000" spc="-225" dirty="0">
                <a:solidFill>
                  <a:srgbClr val="0C2C66"/>
                </a:solidFill>
              </a:rPr>
              <a:t> </a:t>
            </a:r>
            <a:r>
              <a:rPr sz="5000" spc="-10" dirty="0">
                <a:solidFill>
                  <a:srgbClr val="0C2C66"/>
                </a:solidFill>
              </a:rPr>
              <a:t>DÖNÜŞÜM</a:t>
            </a:r>
            <a:endParaRPr sz="5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3700" y="3301593"/>
            <a:ext cx="14391363" cy="642100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5468600" cy="10692130"/>
          </a:xfrm>
          <a:custGeom>
            <a:avLst/>
            <a:gdLst/>
            <a:ahLst/>
            <a:cxnLst/>
            <a:rect l="l" t="t" r="r" b="b"/>
            <a:pathLst>
              <a:path w="15468600" h="10692130">
                <a:moveTo>
                  <a:pt x="15468600" y="0"/>
                </a:moveTo>
                <a:lnTo>
                  <a:pt x="0" y="0"/>
                </a:lnTo>
                <a:lnTo>
                  <a:pt x="0" y="10692130"/>
                </a:lnTo>
                <a:lnTo>
                  <a:pt x="15468600" y="10692130"/>
                </a:lnTo>
                <a:lnTo>
                  <a:pt x="15468600" y="0"/>
                </a:lnTo>
                <a:close/>
              </a:path>
            </a:pathLst>
          </a:custGeom>
          <a:solidFill>
            <a:srgbClr val="1322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197343" y="9648240"/>
            <a:ext cx="7153909" cy="725776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11150">
              <a:lnSpc>
                <a:spcPct val="100000"/>
              </a:lnSpc>
              <a:spcBef>
                <a:spcPts val="340"/>
              </a:spcBef>
              <a:tabLst>
                <a:tab pos="2667635" algn="l"/>
                <a:tab pos="5307330" algn="l"/>
              </a:tabLst>
            </a:pPr>
            <a:r>
              <a:rPr sz="2100" u="sng" spc="-15" baseline="3968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  <a:cs typeface="Segoe UI"/>
                <a:hlinkClick r:id="rId2"/>
              </a:rPr>
              <a:t>www.</a:t>
            </a:r>
            <a:r>
              <a:rPr lang="tr-TR" sz="2100" u="sng" spc="-15" baseline="3968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  <a:cs typeface="Segoe UI"/>
                <a:hlinkClick r:id="rId2"/>
              </a:rPr>
              <a:t>beydağı</a:t>
            </a:r>
            <a:r>
              <a:rPr sz="2100" u="sng" spc="-15" baseline="3968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  <a:cs typeface="Segoe UI"/>
                <a:hlinkClick r:id="rId2"/>
              </a:rPr>
              <a:t>-insaat.com</a:t>
            </a:r>
            <a:r>
              <a:rPr sz="2100" baseline="3968" dirty="0">
                <a:solidFill>
                  <a:srgbClr val="FFFFFF"/>
                </a:solidFill>
                <a:latin typeface="Segoe UI"/>
                <a:cs typeface="Segoe UI"/>
              </a:rPr>
              <a:t>	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#kentseldönüşüm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	</a:t>
            </a:r>
            <a:r>
              <a:rPr sz="1725" spc="-15" baseline="4830" dirty="0">
                <a:solidFill>
                  <a:srgbClr val="FFFFFF"/>
                </a:solidFill>
                <a:latin typeface="Microsoft Sans Serif"/>
                <a:cs typeface="Microsoft Sans Serif"/>
              </a:rPr>
              <a:t>#</a:t>
            </a:r>
            <a:r>
              <a:rPr lang="tr-TR" sz="2100" spc="-15" baseline="3968" dirty="0" err="1">
                <a:solidFill>
                  <a:srgbClr val="FFFFFF"/>
                </a:solidFill>
                <a:latin typeface="Segoe UI"/>
                <a:cs typeface="Segoe UI"/>
              </a:rPr>
              <a:t>beydağı</a:t>
            </a:r>
            <a:r>
              <a:rPr sz="2100" spc="-15" baseline="3968" dirty="0">
                <a:solidFill>
                  <a:srgbClr val="FFFFFF"/>
                </a:solidFill>
                <a:latin typeface="Segoe UI"/>
                <a:cs typeface="Segoe UI"/>
              </a:rPr>
              <a:t>_insaat_yapi</a:t>
            </a:r>
            <a:endParaRPr sz="2100" baseline="3968" dirty="0">
              <a:latin typeface="Segoe UI"/>
              <a:cs typeface="Segoe UI"/>
            </a:endParaRPr>
          </a:p>
          <a:p>
            <a:pPr marL="2060575" marR="5080" indent="-2048510">
              <a:lnSpc>
                <a:spcPct val="112900"/>
              </a:lnSpc>
              <a:spcBef>
                <a:spcPts val="25"/>
              </a:spcBef>
            </a:pPr>
            <a:r>
              <a:rPr lang="tr-TR" sz="1400" dirty="0">
                <a:solidFill>
                  <a:schemeClr val="bg1"/>
                </a:solidFill>
              </a:rPr>
              <a:t>BEYDAĞI İnşaat İle İstanbul İli Güngören Sanayi Mahallesi Çağlayan Sokak No 16</a:t>
            </a:r>
          </a:p>
          <a:p>
            <a:pPr marL="2060575" marR="5080" indent="-2048510">
              <a:lnSpc>
                <a:spcPct val="112900"/>
              </a:lnSpc>
              <a:spcBef>
                <a:spcPts val="25"/>
              </a:spcBef>
            </a:pPr>
            <a:r>
              <a:rPr lang="tr-TR" sz="1400" spc="-10" dirty="0">
                <a:solidFill>
                  <a:srgbClr val="FFFFFF"/>
                </a:solidFill>
                <a:latin typeface="Segoe UI"/>
                <a:cs typeface="Segoe UI"/>
              </a:rPr>
              <a:t>Güngören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/İST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TEL: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053</a:t>
            </a:r>
            <a:r>
              <a:rPr lang="tr-TR" sz="1400" dirty="0">
                <a:solidFill>
                  <a:srgbClr val="FFFFFF"/>
                </a:solidFill>
                <a:latin typeface="Segoe UI"/>
                <a:cs typeface="Segoe UI"/>
              </a:rPr>
              <a:t>0 855 2144</a:t>
            </a:r>
            <a:endParaRPr sz="1400" dirty="0">
              <a:latin typeface="Segoe UI"/>
              <a:cs typeface="Segoe U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590019" y="9624555"/>
            <a:ext cx="119379" cy="22988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044298" y="9635997"/>
            <a:ext cx="219011" cy="21907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4317203" y="8917686"/>
            <a:ext cx="260985" cy="952500"/>
          </a:xfrm>
          <a:prstGeom prst="rect">
            <a:avLst/>
          </a:prstGeom>
        </p:spPr>
        <p:txBody>
          <a:bodyPr vert="vert270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1400" spc="-85" dirty="0">
                <a:solidFill>
                  <a:srgbClr val="FFFFFF"/>
                </a:solidFill>
                <a:latin typeface="Segoe UI"/>
                <a:cs typeface="Segoe UI"/>
              </a:rPr>
              <a:t>ARALIK </a:t>
            </a:r>
            <a:r>
              <a:rPr sz="1400" spc="-20" dirty="0">
                <a:solidFill>
                  <a:srgbClr val="FFFFFF"/>
                </a:solidFill>
                <a:latin typeface="Segoe UI"/>
                <a:cs typeface="Segoe UI"/>
              </a:rPr>
              <a:t>2025</a:t>
            </a:r>
            <a:endParaRPr sz="1400" dirty="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61350" y="459993"/>
            <a:ext cx="6382385" cy="11290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700"/>
              </a:lnSpc>
              <a:spcBef>
                <a:spcPts val="95"/>
              </a:spcBef>
            </a:pPr>
            <a:r>
              <a:rPr sz="3000" dirty="0"/>
              <a:t>Yapıya</a:t>
            </a:r>
            <a:r>
              <a:rPr sz="3000" spc="-185" dirty="0"/>
              <a:t> </a:t>
            </a:r>
            <a:r>
              <a:rPr sz="3000" dirty="0"/>
              <a:t>özgünlük</a:t>
            </a:r>
            <a:r>
              <a:rPr sz="3000" spc="-165" dirty="0"/>
              <a:t> </a:t>
            </a:r>
            <a:r>
              <a:rPr sz="3000" dirty="0"/>
              <a:t>tanıyan</a:t>
            </a:r>
            <a:r>
              <a:rPr sz="3000" spc="-180" dirty="0"/>
              <a:t> </a:t>
            </a:r>
            <a:r>
              <a:rPr sz="3000" spc="-10" dirty="0"/>
              <a:t>dokunuşların </a:t>
            </a:r>
            <a:r>
              <a:rPr sz="3000" dirty="0"/>
              <a:t>mimarideki</a:t>
            </a:r>
            <a:r>
              <a:rPr sz="3000" spc="-45" dirty="0"/>
              <a:t> </a:t>
            </a:r>
            <a:r>
              <a:rPr sz="3000" dirty="0"/>
              <a:t>doğru</a:t>
            </a:r>
            <a:r>
              <a:rPr sz="3000" spc="-80" dirty="0"/>
              <a:t> </a:t>
            </a:r>
            <a:r>
              <a:rPr sz="3000" spc="-10" dirty="0"/>
              <a:t>uyumu...</a:t>
            </a:r>
            <a:endParaRPr sz="3000"/>
          </a:p>
        </p:txBody>
      </p:sp>
      <p:grpSp>
        <p:nvGrpSpPr>
          <p:cNvPr id="3" name="object 3"/>
          <p:cNvGrpSpPr/>
          <p:nvPr/>
        </p:nvGrpSpPr>
        <p:grpSpPr>
          <a:xfrm>
            <a:off x="-3600" y="1774192"/>
            <a:ext cx="15476219" cy="8286115"/>
            <a:chOff x="-3600" y="1774192"/>
            <a:chExt cx="15476219" cy="82861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774192"/>
              <a:ext cx="15468600" cy="671258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502399"/>
              <a:ext cx="15468600" cy="3554095"/>
            </a:xfrm>
            <a:custGeom>
              <a:avLst/>
              <a:gdLst/>
              <a:ahLst/>
              <a:cxnLst/>
              <a:rect l="l" t="t" r="r" b="b"/>
              <a:pathLst>
                <a:path w="15468600" h="3554095">
                  <a:moveTo>
                    <a:pt x="15468600" y="0"/>
                  </a:moveTo>
                  <a:lnTo>
                    <a:pt x="0" y="944880"/>
                  </a:lnTo>
                  <a:lnTo>
                    <a:pt x="0" y="3554095"/>
                  </a:lnTo>
                  <a:lnTo>
                    <a:pt x="7438390" y="2554605"/>
                  </a:lnTo>
                  <a:lnTo>
                    <a:pt x="15468600" y="2554605"/>
                  </a:lnTo>
                  <a:lnTo>
                    <a:pt x="15468600" y="0"/>
                  </a:lnTo>
                  <a:close/>
                </a:path>
                <a:path w="15468600" h="3554095">
                  <a:moveTo>
                    <a:pt x="15468600" y="2554605"/>
                  </a:moveTo>
                  <a:lnTo>
                    <a:pt x="7438390" y="2554605"/>
                  </a:lnTo>
                  <a:lnTo>
                    <a:pt x="15468600" y="3485515"/>
                  </a:lnTo>
                  <a:lnTo>
                    <a:pt x="15468600" y="2554605"/>
                  </a:lnTo>
                  <a:close/>
                </a:path>
              </a:pathLst>
            </a:custGeom>
            <a:solidFill>
              <a:srgbClr val="1322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6502399"/>
              <a:ext cx="15468600" cy="3554095"/>
            </a:xfrm>
            <a:custGeom>
              <a:avLst/>
              <a:gdLst/>
              <a:ahLst/>
              <a:cxnLst/>
              <a:rect l="l" t="t" r="r" b="b"/>
              <a:pathLst>
                <a:path w="15468600" h="3554095">
                  <a:moveTo>
                    <a:pt x="0" y="944880"/>
                  </a:moveTo>
                  <a:lnTo>
                    <a:pt x="15468600" y="0"/>
                  </a:lnTo>
                </a:path>
                <a:path w="15468600" h="3554095">
                  <a:moveTo>
                    <a:pt x="15468600" y="3485515"/>
                  </a:moveTo>
                  <a:lnTo>
                    <a:pt x="7438390" y="2554605"/>
                  </a:lnTo>
                  <a:lnTo>
                    <a:pt x="0" y="3554095"/>
                  </a:lnTo>
                </a:path>
              </a:pathLst>
            </a:custGeom>
            <a:ln w="7200">
              <a:solidFill>
                <a:srgbClr val="1322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sevdiklerinizin</a:t>
            </a:r>
            <a:r>
              <a:rPr spc="-195" dirty="0"/>
              <a:t> </a:t>
            </a:r>
            <a:r>
              <a:rPr spc="-25" dirty="0"/>
              <a:t>değerini</a:t>
            </a:r>
            <a:r>
              <a:rPr spc="-220" dirty="0"/>
              <a:t> </a:t>
            </a:r>
            <a:r>
              <a:rPr spc="-10" dirty="0"/>
              <a:t>biliyor,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14017" y="3002661"/>
            <a:ext cx="9100185" cy="544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400" dirty="0">
                <a:solidFill>
                  <a:srgbClr val="132236"/>
                </a:solidFill>
                <a:latin typeface="Trebuchet MS"/>
                <a:cs typeface="Trebuchet MS"/>
              </a:rPr>
              <a:t>onlara</a:t>
            </a:r>
            <a:r>
              <a:rPr sz="3400" spc="-75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32236"/>
                </a:solidFill>
                <a:latin typeface="Trebuchet MS"/>
                <a:cs typeface="Trebuchet MS"/>
              </a:rPr>
              <a:t>yakışır</a:t>
            </a:r>
            <a:r>
              <a:rPr sz="3400" spc="-70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32236"/>
                </a:solidFill>
                <a:latin typeface="Trebuchet MS"/>
                <a:cs typeface="Trebuchet MS"/>
              </a:rPr>
              <a:t>bir</a:t>
            </a:r>
            <a:r>
              <a:rPr sz="3400" spc="-75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32236"/>
                </a:solidFill>
                <a:latin typeface="Trebuchet MS"/>
                <a:cs typeface="Trebuchet MS"/>
              </a:rPr>
              <a:t>yaşam</a:t>
            </a:r>
            <a:r>
              <a:rPr sz="3400" spc="-80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32236"/>
                </a:solidFill>
                <a:latin typeface="Trebuchet MS"/>
                <a:cs typeface="Trebuchet MS"/>
              </a:rPr>
              <a:t>alanlarını</a:t>
            </a:r>
            <a:r>
              <a:rPr sz="3400" spc="-60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3400" spc="-10" dirty="0">
                <a:solidFill>
                  <a:srgbClr val="132236"/>
                </a:solidFill>
                <a:latin typeface="Trebuchet MS"/>
                <a:cs typeface="Trebuchet MS"/>
              </a:rPr>
              <a:t>sunuyoruz...</a:t>
            </a:r>
            <a:endParaRPr sz="34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26210" y="10106659"/>
            <a:ext cx="114985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132236"/>
                </a:solidFill>
                <a:latin typeface="Microsoft Sans Serif"/>
                <a:cs typeface="Microsoft Sans Serif"/>
              </a:rPr>
              <a:t>Tanıtım</a:t>
            </a:r>
            <a:r>
              <a:rPr sz="1200" spc="-40" dirty="0">
                <a:solidFill>
                  <a:srgbClr val="132236"/>
                </a:solidFill>
                <a:latin typeface="Microsoft Sans Serif"/>
                <a:cs typeface="Microsoft Sans Serif"/>
              </a:rPr>
              <a:t> </a:t>
            </a:r>
            <a:r>
              <a:rPr sz="1200" spc="-35" dirty="0">
                <a:solidFill>
                  <a:srgbClr val="132236"/>
                </a:solidFill>
                <a:latin typeface="Microsoft Sans Serif"/>
                <a:cs typeface="Microsoft Sans Serif"/>
              </a:rPr>
              <a:t>belgesindeki</a:t>
            </a:r>
            <a:r>
              <a:rPr sz="1200" spc="-45" dirty="0">
                <a:solidFill>
                  <a:srgbClr val="132236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32236"/>
                </a:solidFill>
                <a:latin typeface="Microsoft Sans Serif"/>
                <a:cs typeface="Microsoft Sans Serif"/>
              </a:rPr>
              <a:t>tüm</a:t>
            </a:r>
            <a:r>
              <a:rPr sz="1200" spc="-15" dirty="0">
                <a:solidFill>
                  <a:srgbClr val="132236"/>
                </a:solidFill>
                <a:latin typeface="Microsoft Sans Serif"/>
                <a:cs typeface="Microsoft Sans Serif"/>
              </a:rPr>
              <a:t> </a:t>
            </a:r>
            <a:r>
              <a:rPr sz="1200" spc="-25" dirty="0">
                <a:solidFill>
                  <a:srgbClr val="132236"/>
                </a:solidFill>
                <a:latin typeface="Microsoft Sans Serif"/>
                <a:cs typeface="Microsoft Sans Serif"/>
              </a:rPr>
              <a:t>görsel</a:t>
            </a:r>
            <a:r>
              <a:rPr sz="1200" spc="-20" dirty="0">
                <a:solidFill>
                  <a:srgbClr val="132236"/>
                </a:solidFill>
                <a:latin typeface="Microsoft Sans Serif"/>
                <a:cs typeface="Microsoft Sans Serif"/>
              </a:rPr>
              <a:t> </a:t>
            </a:r>
            <a:r>
              <a:rPr sz="1200" spc="-25" dirty="0">
                <a:solidFill>
                  <a:srgbClr val="132236"/>
                </a:solidFill>
                <a:latin typeface="Microsoft Sans Serif"/>
                <a:cs typeface="Microsoft Sans Serif"/>
              </a:rPr>
              <a:t>çalışmalar</a:t>
            </a:r>
            <a:r>
              <a:rPr sz="1200" spc="-35" dirty="0">
                <a:solidFill>
                  <a:srgbClr val="132236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32236"/>
                </a:solidFill>
                <a:latin typeface="Microsoft Sans Serif"/>
                <a:cs typeface="Microsoft Sans Serif"/>
              </a:rPr>
              <a:t>tanıtım</a:t>
            </a:r>
            <a:r>
              <a:rPr sz="1200" spc="-35" dirty="0">
                <a:solidFill>
                  <a:srgbClr val="132236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32236"/>
                </a:solidFill>
                <a:latin typeface="Microsoft Sans Serif"/>
                <a:cs typeface="Microsoft Sans Serif"/>
              </a:rPr>
              <a:t>ve</a:t>
            </a:r>
            <a:r>
              <a:rPr sz="1200" spc="-25" dirty="0">
                <a:solidFill>
                  <a:srgbClr val="132236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132236"/>
                </a:solidFill>
                <a:latin typeface="Microsoft Sans Serif"/>
                <a:cs typeface="Microsoft Sans Serif"/>
              </a:rPr>
              <a:t>bilgi</a:t>
            </a:r>
            <a:r>
              <a:rPr sz="1200" spc="-35" dirty="0">
                <a:solidFill>
                  <a:srgbClr val="132236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32236"/>
                </a:solidFill>
                <a:latin typeface="Microsoft Sans Serif"/>
                <a:cs typeface="Microsoft Sans Serif"/>
              </a:rPr>
              <a:t>amaçlı</a:t>
            </a:r>
            <a:r>
              <a:rPr sz="1200" spc="-35" dirty="0">
                <a:solidFill>
                  <a:srgbClr val="132236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132236"/>
                </a:solidFill>
                <a:latin typeface="Microsoft Sans Serif"/>
                <a:cs typeface="Microsoft Sans Serif"/>
              </a:rPr>
              <a:t>hazırlanmış</a:t>
            </a:r>
            <a:r>
              <a:rPr sz="1200" spc="-25" dirty="0">
                <a:solidFill>
                  <a:srgbClr val="132236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132236"/>
                </a:solidFill>
                <a:latin typeface="Microsoft Sans Serif"/>
                <a:cs typeface="Microsoft Sans Serif"/>
              </a:rPr>
              <a:t>olup,</a:t>
            </a:r>
            <a:r>
              <a:rPr sz="1200" spc="-30" dirty="0">
                <a:solidFill>
                  <a:srgbClr val="132236"/>
                </a:solidFill>
                <a:latin typeface="Microsoft Sans Serif"/>
                <a:cs typeface="Microsoft Sans Serif"/>
              </a:rPr>
              <a:t> </a:t>
            </a:r>
            <a:r>
              <a:rPr lang="tr-TR" sz="1200" b="1" spc="-35" dirty="0">
                <a:solidFill>
                  <a:srgbClr val="132236"/>
                </a:solidFill>
                <a:latin typeface="Arial"/>
                <a:cs typeface="Arial"/>
              </a:rPr>
              <a:t>BEYDAĞI</a:t>
            </a:r>
            <a:r>
              <a:rPr sz="1200" b="1" spc="-20" dirty="0">
                <a:solidFill>
                  <a:srgbClr val="132236"/>
                </a:solidFill>
                <a:latin typeface="Arial"/>
                <a:cs typeface="Arial"/>
              </a:rPr>
              <a:t> </a:t>
            </a:r>
            <a:r>
              <a:rPr sz="1200" b="1" spc="-30" dirty="0">
                <a:solidFill>
                  <a:srgbClr val="132236"/>
                </a:solidFill>
                <a:latin typeface="Arial"/>
                <a:cs typeface="Arial"/>
              </a:rPr>
              <a:t>İnşaat</a:t>
            </a:r>
            <a:r>
              <a:rPr sz="1200" b="1" spc="-55" dirty="0">
                <a:solidFill>
                  <a:srgbClr val="132236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132236"/>
                </a:solidFill>
                <a:latin typeface="Arial"/>
                <a:cs typeface="Arial"/>
              </a:rPr>
              <a:t>Yapı</a:t>
            </a:r>
            <a:r>
              <a:rPr sz="1200" b="1" spc="-45" dirty="0">
                <a:solidFill>
                  <a:srgbClr val="132236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132236"/>
                </a:solidFill>
                <a:latin typeface="Microsoft Sans Serif"/>
                <a:cs typeface="Microsoft Sans Serif"/>
              </a:rPr>
              <a:t>teknik </a:t>
            </a:r>
            <a:r>
              <a:rPr sz="1200" spc="-30" dirty="0">
                <a:solidFill>
                  <a:srgbClr val="132236"/>
                </a:solidFill>
                <a:latin typeface="Microsoft Sans Serif"/>
                <a:cs typeface="Microsoft Sans Serif"/>
              </a:rPr>
              <a:t>gereklikler</a:t>
            </a:r>
            <a:r>
              <a:rPr sz="1200" spc="-35" dirty="0">
                <a:solidFill>
                  <a:srgbClr val="132236"/>
                </a:solidFill>
                <a:latin typeface="Microsoft Sans Serif"/>
                <a:cs typeface="Microsoft Sans Serif"/>
              </a:rPr>
              <a:t> </a:t>
            </a:r>
            <a:r>
              <a:rPr sz="1200" spc="-30" dirty="0">
                <a:solidFill>
                  <a:srgbClr val="132236"/>
                </a:solidFill>
                <a:latin typeface="Microsoft Sans Serif"/>
                <a:cs typeface="Microsoft Sans Serif"/>
              </a:rPr>
              <a:t>dahilinde</a:t>
            </a:r>
            <a:r>
              <a:rPr sz="1200" spc="-15" dirty="0">
                <a:solidFill>
                  <a:srgbClr val="132236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32236"/>
                </a:solidFill>
                <a:latin typeface="Microsoft Sans Serif"/>
                <a:cs typeface="Microsoft Sans Serif"/>
              </a:rPr>
              <a:t>her</a:t>
            </a:r>
            <a:r>
              <a:rPr sz="1200" spc="-25" dirty="0">
                <a:solidFill>
                  <a:srgbClr val="132236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32236"/>
                </a:solidFill>
                <a:latin typeface="Microsoft Sans Serif"/>
                <a:cs typeface="Microsoft Sans Serif"/>
              </a:rPr>
              <a:t>türlü</a:t>
            </a:r>
            <a:r>
              <a:rPr sz="1200" dirty="0">
                <a:solidFill>
                  <a:srgbClr val="132236"/>
                </a:solidFill>
                <a:latin typeface="Microsoft Sans Serif"/>
                <a:cs typeface="Microsoft Sans Serif"/>
              </a:rPr>
              <a:t> </a:t>
            </a:r>
            <a:r>
              <a:rPr sz="1200" spc="-30" dirty="0">
                <a:solidFill>
                  <a:srgbClr val="132236"/>
                </a:solidFill>
                <a:latin typeface="Microsoft Sans Serif"/>
                <a:cs typeface="Microsoft Sans Serif"/>
              </a:rPr>
              <a:t>değişiklik </a:t>
            </a:r>
            <a:r>
              <a:rPr sz="1200" spc="-25" dirty="0">
                <a:solidFill>
                  <a:srgbClr val="132236"/>
                </a:solidFill>
                <a:latin typeface="Microsoft Sans Serif"/>
                <a:cs typeface="Microsoft Sans Serif"/>
              </a:rPr>
              <a:t>yapma </a:t>
            </a:r>
            <a:r>
              <a:rPr sz="1200" spc="-20" dirty="0">
                <a:solidFill>
                  <a:srgbClr val="132236"/>
                </a:solidFill>
                <a:latin typeface="Microsoft Sans Serif"/>
                <a:cs typeface="Microsoft Sans Serif"/>
              </a:rPr>
              <a:t>hakkına </a:t>
            </a:r>
            <a:r>
              <a:rPr sz="1200" spc="-10" dirty="0">
                <a:solidFill>
                  <a:srgbClr val="132236"/>
                </a:solidFill>
                <a:latin typeface="Microsoft Sans Serif"/>
                <a:cs typeface="Microsoft Sans Serif"/>
              </a:rPr>
              <a:t>sahiptir.</a:t>
            </a:r>
            <a:endParaRPr sz="12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2885" y="2471200"/>
            <a:ext cx="14061440" cy="6193155"/>
            <a:chOff x="712885" y="2471200"/>
            <a:chExt cx="14061440" cy="61931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0885" y="2489199"/>
              <a:ext cx="6584315" cy="520827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0885" y="2489199"/>
              <a:ext cx="6584315" cy="5211445"/>
            </a:xfrm>
            <a:custGeom>
              <a:avLst/>
              <a:gdLst/>
              <a:ahLst/>
              <a:cxnLst/>
              <a:rect l="l" t="t" r="r" b="b"/>
              <a:pathLst>
                <a:path w="6584315" h="5211445">
                  <a:moveTo>
                    <a:pt x="0" y="5211445"/>
                  </a:moveTo>
                  <a:lnTo>
                    <a:pt x="6584315" y="5211445"/>
                  </a:lnTo>
                  <a:lnTo>
                    <a:pt x="6584315" y="0"/>
                  </a:lnTo>
                  <a:lnTo>
                    <a:pt x="0" y="0"/>
                  </a:lnTo>
                  <a:lnTo>
                    <a:pt x="0" y="5211445"/>
                  </a:lnTo>
                  <a:close/>
                </a:path>
              </a:pathLst>
            </a:custGeom>
            <a:ln w="35999">
              <a:solidFill>
                <a:srgbClr val="1322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214744" y="3855084"/>
              <a:ext cx="8555355" cy="1651000"/>
            </a:xfrm>
            <a:custGeom>
              <a:avLst/>
              <a:gdLst/>
              <a:ahLst/>
              <a:cxnLst/>
              <a:rect l="l" t="t" r="r" b="b"/>
              <a:pathLst>
                <a:path w="8555355" h="1651000">
                  <a:moveTo>
                    <a:pt x="8555355" y="0"/>
                  </a:moveTo>
                  <a:lnTo>
                    <a:pt x="0" y="0"/>
                  </a:lnTo>
                  <a:lnTo>
                    <a:pt x="0" y="1651000"/>
                  </a:lnTo>
                  <a:lnTo>
                    <a:pt x="8555355" y="1651000"/>
                  </a:lnTo>
                  <a:lnTo>
                    <a:pt x="8555355" y="0"/>
                  </a:lnTo>
                  <a:close/>
                </a:path>
              </a:pathLst>
            </a:custGeom>
            <a:solidFill>
              <a:srgbClr val="1322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214744" y="3855084"/>
              <a:ext cx="8555355" cy="1651000"/>
            </a:xfrm>
            <a:custGeom>
              <a:avLst/>
              <a:gdLst/>
              <a:ahLst/>
              <a:cxnLst/>
              <a:rect l="l" t="t" r="r" b="b"/>
              <a:pathLst>
                <a:path w="8555355" h="1651000">
                  <a:moveTo>
                    <a:pt x="0" y="1651000"/>
                  </a:moveTo>
                  <a:lnTo>
                    <a:pt x="8555355" y="1651000"/>
                  </a:lnTo>
                  <a:lnTo>
                    <a:pt x="8555355" y="0"/>
                  </a:lnTo>
                  <a:lnTo>
                    <a:pt x="0" y="0"/>
                  </a:lnTo>
                  <a:lnTo>
                    <a:pt x="0" y="1651000"/>
                  </a:lnTo>
                  <a:close/>
                </a:path>
              </a:pathLst>
            </a:custGeom>
            <a:ln w="7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90909" y="6210934"/>
              <a:ext cx="3661409" cy="243522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1090909" y="6210299"/>
              <a:ext cx="3661410" cy="2435860"/>
            </a:xfrm>
            <a:custGeom>
              <a:avLst/>
              <a:gdLst/>
              <a:ahLst/>
              <a:cxnLst/>
              <a:rect l="l" t="t" r="r" b="b"/>
              <a:pathLst>
                <a:path w="3661409" h="2435859">
                  <a:moveTo>
                    <a:pt x="0" y="2435860"/>
                  </a:moveTo>
                  <a:lnTo>
                    <a:pt x="3661409" y="2435860"/>
                  </a:lnTo>
                  <a:lnTo>
                    <a:pt x="3661409" y="0"/>
                  </a:lnTo>
                  <a:lnTo>
                    <a:pt x="0" y="0"/>
                  </a:lnTo>
                  <a:lnTo>
                    <a:pt x="0" y="2435860"/>
                  </a:lnTo>
                  <a:close/>
                </a:path>
              </a:pathLst>
            </a:custGeom>
            <a:ln w="35999">
              <a:solidFill>
                <a:srgbClr val="1322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900"/>
              </a:lnSpc>
              <a:spcBef>
                <a:spcPts val="100"/>
              </a:spcBef>
            </a:pPr>
            <a:r>
              <a:rPr dirty="0"/>
              <a:t>her</a:t>
            </a:r>
            <a:r>
              <a:rPr spc="-30" dirty="0"/>
              <a:t> </a:t>
            </a:r>
            <a:r>
              <a:rPr spc="-10" dirty="0"/>
              <a:t>ayrıntısını mutluluğunuz </a:t>
            </a:r>
            <a:r>
              <a:rPr dirty="0"/>
              <a:t>için</a:t>
            </a:r>
            <a:r>
              <a:rPr spc="-175" dirty="0"/>
              <a:t> </a:t>
            </a:r>
            <a:r>
              <a:rPr spc="-10" dirty="0"/>
              <a:t>tasarlıyoruz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214745" y="3855084"/>
            <a:ext cx="8555355" cy="165100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84"/>
              </a:spcBef>
            </a:pPr>
            <a:endParaRPr sz="2000">
              <a:latin typeface="Times New Roman"/>
              <a:cs typeface="Times New Roman"/>
            </a:endParaRPr>
          </a:p>
          <a:p>
            <a:pPr marL="1034415" marR="1838325">
              <a:lnSpc>
                <a:spcPct val="139100"/>
              </a:lnSpc>
            </a:pP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Sevdiklerinizle</a:t>
            </a:r>
            <a:r>
              <a:rPr sz="20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beraber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geçirdiğiniz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vakit</a:t>
            </a:r>
            <a:r>
              <a:rPr sz="20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rebuchet MS"/>
                <a:cs typeface="Trebuchet MS"/>
              </a:rPr>
              <a:t>kadar,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bu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vakti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nerede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ve</a:t>
            </a:r>
            <a:r>
              <a:rPr sz="20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nasıl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geçirdiğiniz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rebuchet MS"/>
                <a:cs typeface="Trebuchet MS"/>
              </a:rPr>
              <a:t>önemlidir.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35" y="3544569"/>
            <a:ext cx="13929994" cy="6365875"/>
          </a:xfrm>
          <a:custGeom>
            <a:avLst/>
            <a:gdLst/>
            <a:ahLst/>
            <a:cxnLst/>
            <a:rect l="l" t="t" r="r" b="b"/>
            <a:pathLst>
              <a:path w="13929994" h="6365875">
                <a:moveTo>
                  <a:pt x="13929994" y="0"/>
                </a:moveTo>
                <a:lnTo>
                  <a:pt x="0" y="0"/>
                </a:lnTo>
                <a:lnTo>
                  <a:pt x="0" y="6365875"/>
                </a:lnTo>
                <a:lnTo>
                  <a:pt x="13929994" y="6365875"/>
                </a:lnTo>
                <a:lnTo>
                  <a:pt x="13929994" y="0"/>
                </a:lnTo>
                <a:close/>
              </a:path>
            </a:pathLst>
          </a:custGeom>
          <a:solidFill>
            <a:srgbClr val="1322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06804" y="1954250"/>
            <a:ext cx="1263269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0500"/>
              </a:lnSpc>
              <a:spcBef>
                <a:spcPts val="100"/>
              </a:spcBef>
            </a:pPr>
            <a:r>
              <a:rPr sz="2300" dirty="0">
                <a:solidFill>
                  <a:srgbClr val="132236"/>
                </a:solidFill>
                <a:latin typeface="Trebuchet MS"/>
                <a:cs typeface="Trebuchet MS"/>
              </a:rPr>
              <a:t>Yapı</a:t>
            </a:r>
            <a:r>
              <a:rPr sz="2300" spc="-85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132236"/>
                </a:solidFill>
                <a:latin typeface="Trebuchet MS"/>
                <a:cs typeface="Trebuchet MS"/>
              </a:rPr>
              <a:t>sektörüne</a:t>
            </a:r>
            <a:r>
              <a:rPr sz="2300" spc="-85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132236"/>
                </a:solidFill>
                <a:latin typeface="Trebuchet MS"/>
                <a:cs typeface="Trebuchet MS"/>
              </a:rPr>
              <a:t>adım</a:t>
            </a:r>
            <a:r>
              <a:rPr sz="2300" spc="-65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132236"/>
                </a:solidFill>
                <a:latin typeface="Trebuchet MS"/>
                <a:cs typeface="Trebuchet MS"/>
              </a:rPr>
              <a:t>attığımız</a:t>
            </a:r>
            <a:r>
              <a:rPr sz="2300" spc="-70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132236"/>
                </a:solidFill>
                <a:latin typeface="Trebuchet MS"/>
                <a:cs typeface="Trebuchet MS"/>
              </a:rPr>
              <a:t>yıldan</a:t>
            </a:r>
            <a:r>
              <a:rPr sz="2300" spc="-85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132236"/>
                </a:solidFill>
                <a:latin typeface="Trebuchet MS"/>
                <a:cs typeface="Trebuchet MS"/>
              </a:rPr>
              <a:t>bugüne;</a:t>
            </a:r>
            <a:r>
              <a:rPr sz="2300" spc="-60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132236"/>
                </a:solidFill>
                <a:latin typeface="Trebuchet MS"/>
                <a:cs typeface="Trebuchet MS"/>
              </a:rPr>
              <a:t>uzman</a:t>
            </a:r>
            <a:r>
              <a:rPr sz="2300" spc="-80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132236"/>
                </a:solidFill>
                <a:latin typeface="Trebuchet MS"/>
                <a:cs typeface="Trebuchet MS"/>
              </a:rPr>
              <a:t>kadromuz,</a:t>
            </a:r>
            <a:r>
              <a:rPr sz="2300" spc="-75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132236"/>
                </a:solidFill>
                <a:latin typeface="Trebuchet MS"/>
                <a:cs typeface="Trebuchet MS"/>
              </a:rPr>
              <a:t>profesyonel</a:t>
            </a:r>
            <a:r>
              <a:rPr sz="2300" spc="-85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2300" spc="-10" dirty="0">
                <a:solidFill>
                  <a:srgbClr val="132236"/>
                </a:solidFill>
                <a:latin typeface="Trebuchet MS"/>
                <a:cs typeface="Trebuchet MS"/>
              </a:rPr>
              <a:t>işbirlikçilerimiz, </a:t>
            </a:r>
            <a:r>
              <a:rPr sz="2300" dirty="0">
                <a:solidFill>
                  <a:srgbClr val="132236"/>
                </a:solidFill>
                <a:latin typeface="Trebuchet MS"/>
                <a:cs typeface="Trebuchet MS"/>
              </a:rPr>
              <a:t>yarardaşlarımız</a:t>
            </a:r>
            <a:r>
              <a:rPr sz="2300" spc="-50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132236"/>
                </a:solidFill>
                <a:latin typeface="Trebuchet MS"/>
                <a:cs typeface="Trebuchet MS"/>
              </a:rPr>
              <a:t>ve</a:t>
            </a:r>
            <a:r>
              <a:rPr sz="2300" spc="-75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132236"/>
                </a:solidFill>
                <a:latin typeface="Trebuchet MS"/>
                <a:cs typeface="Trebuchet MS"/>
              </a:rPr>
              <a:t>paydaşlarımız</a:t>
            </a:r>
            <a:r>
              <a:rPr sz="2300" spc="-55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132236"/>
                </a:solidFill>
                <a:latin typeface="Trebuchet MS"/>
                <a:cs typeface="Trebuchet MS"/>
              </a:rPr>
              <a:t>eşliğinde</a:t>
            </a:r>
            <a:r>
              <a:rPr sz="2300" spc="-75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132236"/>
                </a:solidFill>
                <a:latin typeface="Trebuchet MS"/>
                <a:cs typeface="Trebuchet MS"/>
              </a:rPr>
              <a:t>özgün,</a:t>
            </a:r>
            <a:r>
              <a:rPr sz="2300" spc="-70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132236"/>
                </a:solidFill>
                <a:latin typeface="Trebuchet MS"/>
                <a:cs typeface="Trebuchet MS"/>
              </a:rPr>
              <a:t>dinamik</a:t>
            </a:r>
            <a:r>
              <a:rPr sz="2300" spc="-70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132236"/>
                </a:solidFill>
                <a:latin typeface="Trebuchet MS"/>
                <a:cs typeface="Trebuchet MS"/>
              </a:rPr>
              <a:t>ve</a:t>
            </a:r>
            <a:r>
              <a:rPr sz="2300" spc="-75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132236"/>
                </a:solidFill>
                <a:latin typeface="Trebuchet MS"/>
                <a:cs typeface="Trebuchet MS"/>
              </a:rPr>
              <a:t>yaratıcı</a:t>
            </a:r>
            <a:r>
              <a:rPr sz="2300" spc="-70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132236"/>
                </a:solidFill>
                <a:latin typeface="Trebuchet MS"/>
                <a:cs typeface="Trebuchet MS"/>
              </a:rPr>
              <a:t>projelerimiz</a:t>
            </a:r>
            <a:r>
              <a:rPr sz="2300" spc="-55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132236"/>
                </a:solidFill>
                <a:latin typeface="Trebuchet MS"/>
                <a:cs typeface="Trebuchet MS"/>
              </a:rPr>
              <a:t>ile</a:t>
            </a:r>
            <a:r>
              <a:rPr sz="2300" spc="-75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132236"/>
                </a:solidFill>
                <a:latin typeface="Trebuchet MS"/>
                <a:cs typeface="Trebuchet MS"/>
              </a:rPr>
              <a:t>siz</a:t>
            </a:r>
            <a:r>
              <a:rPr sz="2300" spc="-65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2300" spc="-10" dirty="0">
                <a:solidFill>
                  <a:srgbClr val="132236"/>
                </a:solidFill>
                <a:latin typeface="Trebuchet MS"/>
                <a:cs typeface="Trebuchet MS"/>
              </a:rPr>
              <a:t>değerli </a:t>
            </a:r>
            <a:r>
              <a:rPr sz="2300" dirty="0">
                <a:solidFill>
                  <a:srgbClr val="132236"/>
                </a:solidFill>
                <a:latin typeface="Trebuchet MS"/>
                <a:cs typeface="Trebuchet MS"/>
              </a:rPr>
              <a:t>dostlarımızın</a:t>
            </a:r>
            <a:r>
              <a:rPr sz="2300" spc="-105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132236"/>
                </a:solidFill>
                <a:latin typeface="Trebuchet MS"/>
                <a:cs typeface="Trebuchet MS"/>
              </a:rPr>
              <a:t>hayatına</a:t>
            </a:r>
            <a:r>
              <a:rPr sz="2300" spc="-65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2300" spc="-10" dirty="0">
                <a:solidFill>
                  <a:srgbClr val="132236"/>
                </a:solidFill>
                <a:latin typeface="Trebuchet MS"/>
                <a:cs typeface="Trebuchet MS"/>
              </a:rPr>
              <a:t>dokunuyor,</a:t>
            </a:r>
            <a:r>
              <a:rPr sz="2300" spc="-80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132236"/>
                </a:solidFill>
                <a:latin typeface="Trebuchet MS"/>
                <a:cs typeface="Trebuchet MS"/>
              </a:rPr>
              <a:t>sizlere</a:t>
            </a:r>
            <a:r>
              <a:rPr sz="2300" spc="-85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132236"/>
                </a:solidFill>
                <a:latin typeface="Trebuchet MS"/>
                <a:cs typeface="Trebuchet MS"/>
              </a:rPr>
              <a:t>kusursuz</a:t>
            </a:r>
            <a:r>
              <a:rPr sz="2300" spc="-70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132236"/>
                </a:solidFill>
                <a:latin typeface="Trebuchet MS"/>
                <a:cs typeface="Trebuchet MS"/>
              </a:rPr>
              <a:t>hizmetler</a:t>
            </a:r>
            <a:r>
              <a:rPr sz="2300" spc="-105" dirty="0">
                <a:solidFill>
                  <a:srgbClr val="132236"/>
                </a:solidFill>
                <a:latin typeface="Trebuchet MS"/>
                <a:cs typeface="Trebuchet MS"/>
              </a:rPr>
              <a:t> </a:t>
            </a:r>
            <a:r>
              <a:rPr sz="2300" spc="-10" dirty="0">
                <a:solidFill>
                  <a:srgbClr val="132236"/>
                </a:solidFill>
                <a:latin typeface="Trebuchet MS"/>
                <a:cs typeface="Trebuchet MS"/>
              </a:rPr>
              <a:t>sunuyoruz.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23746" y="3813428"/>
            <a:ext cx="4541520" cy="3073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bilgi</a:t>
            </a:r>
            <a:endParaRPr sz="200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23746" y="6889825"/>
            <a:ext cx="11377295" cy="2169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6520"/>
              </a:lnSpc>
              <a:spcBef>
                <a:spcPts val="100"/>
              </a:spcBef>
            </a:pPr>
            <a:r>
              <a:rPr sz="5450" dirty="0">
                <a:solidFill>
                  <a:srgbClr val="FFFFFF"/>
                </a:solidFill>
                <a:latin typeface="Microsoft Sans Serif"/>
                <a:cs typeface="Microsoft Sans Serif"/>
              </a:rPr>
              <a:t>birikim</a:t>
            </a:r>
            <a:r>
              <a:rPr sz="5450" spc="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5450" dirty="0">
                <a:solidFill>
                  <a:srgbClr val="FFFFFF"/>
                </a:solidFill>
                <a:latin typeface="Microsoft Sans Serif"/>
                <a:cs typeface="Microsoft Sans Serif"/>
              </a:rPr>
              <a:t>ve</a:t>
            </a:r>
            <a:r>
              <a:rPr sz="5450" spc="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545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deneyimimizle</a:t>
            </a:r>
            <a:endParaRPr sz="5450">
              <a:latin typeface="Microsoft Sans Serif"/>
              <a:cs typeface="Microsoft Sans Serif"/>
            </a:endParaRPr>
          </a:p>
          <a:p>
            <a:pPr marL="12700">
              <a:lnSpc>
                <a:spcPts val="10360"/>
              </a:lnSpc>
            </a:pPr>
            <a:r>
              <a:rPr sz="8650" dirty="0">
                <a:solidFill>
                  <a:srgbClr val="FFFFFF"/>
                </a:solidFill>
                <a:latin typeface="Microsoft Sans Serif"/>
                <a:cs typeface="Microsoft Sans Serif"/>
              </a:rPr>
              <a:t>en</a:t>
            </a:r>
            <a:r>
              <a:rPr sz="8650" spc="-1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8650" dirty="0">
                <a:solidFill>
                  <a:srgbClr val="FFFFFF"/>
                </a:solidFill>
                <a:latin typeface="Microsoft Sans Serif"/>
                <a:cs typeface="Microsoft Sans Serif"/>
              </a:rPr>
              <a:t>iyisini</a:t>
            </a:r>
            <a:r>
              <a:rPr sz="865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865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hedefliyoruz...</a:t>
            </a:r>
            <a:endParaRPr sz="865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62198" y="1362583"/>
            <a:ext cx="10187305" cy="567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50" i="1" dirty="0">
                <a:solidFill>
                  <a:srgbClr val="EBEBEB"/>
                </a:solidFill>
                <a:latin typeface="Trebuchet MS"/>
                <a:cs typeface="Trebuchet MS"/>
              </a:rPr>
              <a:t>EVİNİZİN</a:t>
            </a:r>
            <a:r>
              <a:rPr sz="3550" i="1" spc="95" dirty="0">
                <a:solidFill>
                  <a:srgbClr val="EBEBEB"/>
                </a:solidFill>
                <a:latin typeface="Trebuchet MS"/>
                <a:cs typeface="Trebuchet MS"/>
              </a:rPr>
              <a:t> </a:t>
            </a:r>
            <a:r>
              <a:rPr sz="3550" i="1" dirty="0">
                <a:solidFill>
                  <a:srgbClr val="EBEBEB"/>
                </a:solidFill>
                <a:latin typeface="Trebuchet MS"/>
                <a:cs typeface="Trebuchet MS"/>
              </a:rPr>
              <a:t>HER</a:t>
            </a:r>
            <a:r>
              <a:rPr sz="3550" i="1" spc="40" dirty="0">
                <a:solidFill>
                  <a:srgbClr val="EBEBEB"/>
                </a:solidFill>
                <a:latin typeface="Trebuchet MS"/>
                <a:cs typeface="Trebuchet MS"/>
              </a:rPr>
              <a:t> </a:t>
            </a:r>
            <a:r>
              <a:rPr sz="3550" i="1" dirty="0">
                <a:solidFill>
                  <a:srgbClr val="EBEBEB"/>
                </a:solidFill>
                <a:latin typeface="Trebuchet MS"/>
                <a:cs typeface="Trebuchet MS"/>
              </a:rPr>
              <a:t>YERİNDE</a:t>
            </a:r>
            <a:r>
              <a:rPr sz="3550" i="1" spc="114" dirty="0">
                <a:solidFill>
                  <a:srgbClr val="EBEBEB"/>
                </a:solidFill>
                <a:latin typeface="Trebuchet MS"/>
                <a:cs typeface="Trebuchet MS"/>
              </a:rPr>
              <a:t> </a:t>
            </a:r>
            <a:r>
              <a:rPr sz="3550" i="1" dirty="0">
                <a:solidFill>
                  <a:srgbClr val="EBEBEB"/>
                </a:solidFill>
                <a:latin typeface="Trebuchet MS"/>
                <a:cs typeface="Trebuchet MS"/>
              </a:rPr>
              <a:t>KALİTENİN</a:t>
            </a:r>
            <a:r>
              <a:rPr sz="3550" i="1" spc="110" dirty="0">
                <a:solidFill>
                  <a:srgbClr val="EBEBEB"/>
                </a:solidFill>
                <a:latin typeface="Trebuchet MS"/>
                <a:cs typeface="Trebuchet MS"/>
              </a:rPr>
              <a:t> </a:t>
            </a:r>
            <a:r>
              <a:rPr sz="3550" i="1" dirty="0">
                <a:solidFill>
                  <a:srgbClr val="EBEBEB"/>
                </a:solidFill>
                <a:latin typeface="Trebuchet MS"/>
                <a:cs typeface="Trebuchet MS"/>
              </a:rPr>
              <a:t>İMZASI</a:t>
            </a:r>
            <a:r>
              <a:rPr sz="3550" i="1" spc="105" dirty="0">
                <a:solidFill>
                  <a:srgbClr val="EBEBEB"/>
                </a:solidFill>
                <a:latin typeface="Trebuchet MS"/>
                <a:cs typeface="Trebuchet MS"/>
              </a:rPr>
              <a:t> </a:t>
            </a:r>
            <a:r>
              <a:rPr sz="3550" i="1" spc="-10" dirty="0">
                <a:solidFill>
                  <a:srgbClr val="EBEBEB"/>
                </a:solidFill>
                <a:latin typeface="Trebuchet MS"/>
                <a:cs typeface="Trebuchet MS"/>
              </a:rPr>
              <a:t>OLACAK!</a:t>
            </a:r>
            <a:endParaRPr sz="355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26210" y="10091419"/>
            <a:ext cx="114223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Tanıtım</a:t>
            </a:r>
            <a:r>
              <a:rPr sz="12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belgesindeki</a:t>
            </a:r>
            <a:r>
              <a:rPr sz="12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tüm</a:t>
            </a:r>
            <a:r>
              <a:rPr sz="12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görsel</a:t>
            </a:r>
            <a:r>
              <a:rPr sz="12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çalışmalar</a:t>
            </a:r>
            <a:r>
              <a:rPr sz="12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FFFFFF"/>
                </a:solidFill>
                <a:latin typeface="Microsoft Sans Serif"/>
                <a:cs typeface="Microsoft Sans Serif"/>
              </a:rPr>
              <a:t>tanıtım</a:t>
            </a:r>
            <a:r>
              <a:rPr sz="12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FFFFFF"/>
                </a:solidFill>
                <a:latin typeface="Microsoft Sans Serif"/>
                <a:cs typeface="Microsoft Sans Serif"/>
              </a:rPr>
              <a:t>ve</a:t>
            </a:r>
            <a:r>
              <a:rPr sz="12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bilgi</a:t>
            </a:r>
            <a:r>
              <a:rPr sz="12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amaçlı</a:t>
            </a:r>
            <a:r>
              <a:rPr sz="12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hazırlanmış</a:t>
            </a:r>
            <a:r>
              <a:rPr sz="12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olup,</a:t>
            </a:r>
            <a:r>
              <a:rPr sz="12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lang="tr-TR" sz="12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BEYDAĞI</a:t>
            </a:r>
            <a:r>
              <a:rPr sz="12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İnşaat</a:t>
            </a:r>
            <a:r>
              <a:rPr sz="12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FFFFFF"/>
                </a:solidFill>
                <a:latin typeface="Microsoft Sans Serif"/>
                <a:cs typeface="Microsoft Sans Serif"/>
              </a:rPr>
              <a:t>Yapı</a:t>
            </a:r>
            <a:r>
              <a:rPr sz="12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teknik </a:t>
            </a:r>
            <a:r>
              <a:rPr sz="12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gereklikler</a:t>
            </a:r>
            <a:r>
              <a:rPr sz="12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dahilinde</a:t>
            </a:r>
            <a:r>
              <a:rPr sz="12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FFFFFF"/>
                </a:solidFill>
                <a:latin typeface="Microsoft Sans Serif"/>
                <a:cs typeface="Microsoft Sans Serif"/>
              </a:rPr>
              <a:t>her</a:t>
            </a:r>
            <a:r>
              <a:rPr sz="12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türlü</a:t>
            </a:r>
            <a:r>
              <a:rPr sz="12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değişiklik yapma</a:t>
            </a:r>
            <a:r>
              <a:rPr sz="12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hakkına</a:t>
            </a:r>
            <a:r>
              <a:rPr sz="12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sahiptir.</a:t>
            </a:r>
            <a:endParaRPr sz="1200" dirty="0">
              <a:latin typeface="Microsoft Sans Serif"/>
              <a:cs typeface="Microsoft Sans Serif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20225" y="2505490"/>
            <a:ext cx="13439140" cy="5653405"/>
            <a:chOff x="1020225" y="2505490"/>
            <a:chExt cx="13439140" cy="565340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8225" y="2522854"/>
              <a:ext cx="13402944" cy="561784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38225" y="2523489"/>
              <a:ext cx="13402944" cy="5617210"/>
            </a:xfrm>
            <a:custGeom>
              <a:avLst/>
              <a:gdLst/>
              <a:ahLst/>
              <a:cxnLst/>
              <a:rect l="l" t="t" r="r" b="b"/>
              <a:pathLst>
                <a:path w="13402944" h="5617209">
                  <a:moveTo>
                    <a:pt x="0" y="5617210"/>
                  </a:moveTo>
                  <a:lnTo>
                    <a:pt x="13402944" y="5617210"/>
                  </a:lnTo>
                  <a:lnTo>
                    <a:pt x="13402944" y="0"/>
                  </a:lnTo>
                  <a:lnTo>
                    <a:pt x="0" y="0"/>
                  </a:lnTo>
                  <a:lnTo>
                    <a:pt x="0" y="5617210"/>
                  </a:lnTo>
                  <a:close/>
                </a:path>
              </a:pathLst>
            </a:custGeom>
            <a:ln w="359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70633" y="1484502"/>
            <a:ext cx="3540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C2C66"/>
                </a:solidFill>
                <a:latin typeface="Trebuchet MS"/>
                <a:cs typeface="Trebuchet MS"/>
              </a:rPr>
              <a:t>GAYRİMENKULÜN</a:t>
            </a:r>
            <a:r>
              <a:rPr sz="1800" b="1" spc="-75" dirty="0">
                <a:solidFill>
                  <a:srgbClr val="0C2C66"/>
                </a:solidFill>
                <a:latin typeface="Trebuchet MS"/>
                <a:cs typeface="Trebuchet MS"/>
              </a:rPr>
              <a:t> </a:t>
            </a:r>
            <a:r>
              <a:rPr sz="1800" b="1" spc="-20" dirty="0">
                <a:solidFill>
                  <a:srgbClr val="0C2C66"/>
                </a:solidFill>
                <a:latin typeface="Trebuchet MS"/>
                <a:cs typeface="Trebuchet MS"/>
              </a:rPr>
              <a:t>TEKNİK</a:t>
            </a:r>
            <a:r>
              <a:rPr sz="1800" b="1" spc="-120" dirty="0">
                <a:solidFill>
                  <a:srgbClr val="0C2C66"/>
                </a:solidFill>
                <a:latin typeface="Trebuchet MS"/>
                <a:cs typeface="Trebuchet MS"/>
              </a:rPr>
              <a:t> </a:t>
            </a:r>
            <a:r>
              <a:rPr sz="1800" b="1" spc="-10" dirty="0">
                <a:solidFill>
                  <a:srgbClr val="0C2C66"/>
                </a:solidFill>
                <a:latin typeface="Trebuchet MS"/>
                <a:cs typeface="Trebuchet MS"/>
              </a:rPr>
              <a:t>ANALİZİ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70632" y="2292222"/>
            <a:ext cx="12745467" cy="30399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0C2C66"/>
                </a:solidFill>
                <a:latin typeface="Trebuchet MS"/>
                <a:cs typeface="Trebuchet MS"/>
              </a:rPr>
              <a:t>SAYIN</a:t>
            </a:r>
            <a:r>
              <a:rPr sz="1400" b="1" spc="-95" dirty="0">
                <a:solidFill>
                  <a:srgbClr val="0C2C66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0C2C66"/>
                </a:solidFill>
                <a:latin typeface="Trebuchet MS"/>
                <a:cs typeface="Trebuchet MS"/>
              </a:rPr>
              <a:t>KAT</a:t>
            </a:r>
            <a:r>
              <a:rPr sz="1400" b="1" spc="-114" dirty="0">
                <a:solidFill>
                  <a:srgbClr val="0C2C66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0C2C66"/>
                </a:solidFill>
                <a:latin typeface="Trebuchet MS"/>
                <a:cs typeface="Trebuchet MS"/>
              </a:rPr>
              <a:t>MALİKLERİ</a:t>
            </a:r>
            <a:endParaRPr sz="14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55"/>
              </a:spcBef>
            </a:pPr>
            <a:endParaRPr sz="1400" dirty="0">
              <a:latin typeface="Trebuchet MS"/>
              <a:cs typeface="Trebuchet MS"/>
            </a:endParaRPr>
          </a:p>
          <a:p>
            <a:pPr marL="15240"/>
            <a:r>
              <a:rPr lang="tr-TR" sz="1100" b="1" dirty="0">
                <a:solidFill>
                  <a:srgbClr val="313130"/>
                </a:solidFill>
                <a:latin typeface="Trebuchet MS"/>
                <a:cs typeface="Trebuchet MS"/>
              </a:rPr>
              <a:t>BEYDAĞI</a:t>
            </a:r>
            <a:r>
              <a:rPr sz="1100" b="1" spc="-3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spc="-10" dirty="0">
                <a:solidFill>
                  <a:srgbClr val="313130"/>
                </a:solidFill>
                <a:latin typeface="Trebuchet MS"/>
                <a:cs typeface="Trebuchet MS"/>
              </a:rPr>
              <a:t>İNŞAAT</a:t>
            </a:r>
            <a:r>
              <a:rPr sz="1100" b="1" spc="-7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YAPI</a:t>
            </a:r>
            <a:r>
              <a:rPr sz="1100" b="1" spc="-3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 err="1">
                <a:solidFill>
                  <a:srgbClr val="313130"/>
                </a:solidFill>
                <a:latin typeface="Trebuchet MS"/>
                <a:cs typeface="Trebuchet MS"/>
              </a:rPr>
              <a:t>olarak</a:t>
            </a:r>
            <a:r>
              <a:rPr sz="1100" spc="-3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lang="tr-TR" sz="1100" b="1" dirty="0"/>
              <a:t>BEYDAĞI İnşaat </a:t>
            </a:r>
            <a:r>
              <a:rPr lang="tr-TR" sz="1100" dirty="0"/>
              <a:t>İle İstanbul İli Güngören Sanayi Mahallesi Çağlayan Sokak No 16</a:t>
            </a:r>
            <a:r>
              <a:rPr sz="1100" b="1" spc="29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151616"/>
                </a:solidFill>
                <a:latin typeface="Trebuchet MS"/>
                <a:cs typeface="Trebuchet MS"/>
              </a:rPr>
              <a:t>6306</a:t>
            </a:r>
            <a:r>
              <a:rPr sz="11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151616"/>
                </a:solidFill>
                <a:latin typeface="Trebuchet MS"/>
                <a:cs typeface="Trebuchet MS"/>
              </a:rPr>
              <a:t>sayılı</a:t>
            </a:r>
            <a:r>
              <a:rPr sz="11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151616"/>
                </a:solidFill>
                <a:latin typeface="Trebuchet MS"/>
                <a:cs typeface="Trebuchet MS"/>
              </a:rPr>
              <a:t>Kentsel</a:t>
            </a:r>
            <a:r>
              <a:rPr sz="11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151616"/>
                </a:solidFill>
                <a:latin typeface="Trebuchet MS"/>
                <a:cs typeface="Trebuchet MS"/>
              </a:rPr>
              <a:t>Dönüşüm</a:t>
            </a:r>
            <a:r>
              <a:rPr sz="11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151616"/>
                </a:solidFill>
                <a:latin typeface="Trebuchet MS"/>
                <a:cs typeface="Trebuchet MS"/>
              </a:rPr>
              <a:t>Yasası</a:t>
            </a:r>
            <a:r>
              <a:rPr sz="11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1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151616"/>
                </a:solidFill>
                <a:latin typeface="Trebuchet MS"/>
                <a:cs typeface="Trebuchet MS"/>
              </a:rPr>
              <a:t>22.02.2024</a:t>
            </a:r>
            <a:r>
              <a:rPr sz="11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151616"/>
                </a:solidFill>
                <a:latin typeface="Trebuchet MS"/>
                <a:cs typeface="Trebuchet MS"/>
              </a:rPr>
              <a:t>Tarih</a:t>
            </a:r>
            <a:r>
              <a:rPr sz="11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100" spc="-1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151616"/>
                </a:solidFill>
                <a:latin typeface="Trebuchet MS"/>
                <a:cs typeface="Trebuchet MS"/>
              </a:rPr>
              <a:t>8189</a:t>
            </a:r>
            <a:r>
              <a:rPr sz="1100" spc="-10" dirty="0">
                <a:solidFill>
                  <a:srgbClr val="151616"/>
                </a:solidFill>
                <a:latin typeface="Trebuchet MS"/>
                <a:cs typeface="Trebuchet MS"/>
              </a:rPr>
              <a:t> sayılı</a:t>
            </a:r>
            <a:endParaRPr sz="1100" dirty="0">
              <a:latin typeface="Trebuchet MS"/>
              <a:cs typeface="Trebuchet MS"/>
            </a:endParaRPr>
          </a:p>
          <a:p>
            <a:pPr marL="15240">
              <a:lnSpc>
                <a:spcPct val="100000"/>
              </a:lnSpc>
              <a:spcBef>
                <a:spcPts val="1200"/>
              </a:spcBef>
            </a:pPr>
            <a:r>
              <a:rPr sz="1100" dirty="0">
                <a:solidFill>
                  <a:srgbClr val="151616"/>
                </a:solidFill>
                <a:latin typeface="Trebuchet MS"/>
                <a:cs typeface="Trebuchet MS"/>
              </a:rPr>
              <a:t>kanun</a:t>
            </a:r>
            <a:r>
              <a:rPr sz="1100" spc="-1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151616"/>
                </a:solidFill>
                <a:latin typeface="Trebuchet MS"/>
                <a:cs typeface="Trebuchet MS"/>
              </a:rPr>
              <a:t>kapsamında</a:t>
            </a:r>
            <a:r>
              <a:rPr sz="11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151616"/>
                </a:solidFill>
                <a:latin typeface="Trebuchet MS"/>
                <a:cs typeface="Trebuchet MS"/>
              </a:rPr>
              <a:t>en</a:t>
            </a:r>
            <a:r>
              <a:rPr sz="11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151616"/>
                </a:solidFill>
                <a:latin typeface="Trebuchet MS"/>
                <a:cs typeface="Trebuchet MS"/>
              </a:rPr>
              <a:t>son</a:t>
            </a:r>
            <a:r>
              <a:rPr sz="11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151616"/>
                </a:solidFill>
                <a:latin typeface="Trebuchet MS"/>
                <a:cs typeface="Trebuchet MS"/>
              </a:rPr>
              <a:t>inşaat</a:t>
            </a:r>
            <a:r>
              <a:rPr sz="11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151616"/>
                </a:solidFill>
                <a:latin typeface="Trebuchet MS"/>
                <a:cs typeface="Trebuchet MS"/>
              </a:rPr>
              <a:t>teknikleri</a:t>
            </a:r>
            <a:r>
              <a:rPr sz="110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151616"/>
                </a:solidFill>
                <a:latin typeface="Trebuchet MS"/>
                <a:cs typeface="Trebuchet MS"/>
              </a:rPr>
              <a:t>ile</a:t>
            </a:r>
            <a:r>
              <a:rPr sz="1100" spc="-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151616"/>
                </a:solidFill>
                <a:latin typeface="Trebuchet MS"/>
                <a:cs typeface="Trebuchet MS"/>
              </a:rPr>
              <a:t>ve</a:t>
            </a:r>
            <a:r>
              <a:rPr sz="11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151616"/>
                </a:solidFill>
                <a:latin typeface="Trebuchet MS"/>
                <a:cs typeface="Trebuchet MS"/>
              </a:rPr>
              <a:t>bölge</a:t>
            </a:r>
            <a:r>
              <a:rPr sz="1100" spc="-5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151616"/>
                </a:solidFill>
                <a:latin typeface="Trebuchet MS"/>
                <a:cs typeface="Trebuchet MS"/>
              </a:rPr>
              <a:t>standartlarının</a:t>
            </a:r>
            <a:r>
              <a:rPr sz="11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151616"/>
                </a:solidFill>
                <a:latin typeface="Trebuchet MS"/>
                <a:cs typeface="Trebuchet MS"/>
              </a:rPr>
              <a:t>üstünde</a:t>
            </a:r>
            <a:r>
              <a:rPr sz="11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151616"/>
                </a:solidFill>
                <a:latin typeface="Trebuchet MS"/>
                <a:cs typeface="Trebuchet MS"/>
              </a:rPr>
              <a:t>lüks</a:t>
            </a:r>
            <a:r>
              <a:rPr sz="11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151616"/>
                </a:solidFill>
                <a:latin typeface="Trebuchet MS"/>
                <a:cs typeface="Trebuchet MS"/>
              </a:rPr>
              <a:t>bir</a:t>
            </a:r>
            <a:r>
              <a:rPr sz="11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151616"/>
                </a:solidFill>
                <a:latin typeface="Trebuchet MS"/>
                <a:cs typeface="Trebuchet MS"/>
              </a:rPr>
              <a:t>konseptle</a:t>
            </a:r>
            <a:r>
              <a:rPr sz="1100" spc="-3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151616"/>
                </a:solidFill>
                <a:latin typeface="Trebuchet MS"/>
                <a:cs typeface="Trebuchet MS"/>
              </a:rPr>
              <a:t>yeniden</a:t>
            </a:r>
            <a:r>
              <a:rPr sz="11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151616"/>
                </a:solidFill>
                <a:latin typeface="Trebuchet MS"/>
                <a:cs typeface="Trebuchet MS"/>
              </a:rPr>
              <a:t>inşa</a:t>
            </a:r>
            <a:r>
              <a:rPr sz="1100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151616"/>
                </a:solidFill>
                <a:latin typeface="Trebuchet MS"/>
                <a:cs typeface="Trebuchet MS"/>
              </a:rPr>
              <a:t>etmek</a:t>
            </a:r>
            <a:r>
              <a:rPr sz="11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151616"/>
                </a:solidFill>
                <a:latin typeface="Trebuchet MS"/>
                <a:cs typeface="Trebuchet MS"/>
              </a:rPr>
              <a:t>üzere</a:t>
            </a:r>
            <a:r>
              <a:rPr sz="1100" spc="-5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151616"/>
                </a:solidFill>
                <a:latin typeface="Trebuchet MS"/>
                <a:cs typeface="Trebuchet MS"/>
              </a:rPr>
              <a:t>YERİNDE</a:t>
            </a:r>
            <a:r>
              <a:rPr sz="11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151616"/>
                </a:solidFill>
                <a:latin typeface="Trebuchet MS"/>
                <a:cs typeface="Trebuchet MS"/>
              </a:rPr>
              <a:t>DÖNÜŞÜM</a:t>
            </a:r>
            <a:r>
              <a:rPr sz="11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151616"/>
                </a:solidFill>
                <a:latin typeface="Trebuchet MS"/>
                <a:cs typeface="Trebuchet MS"/>
              </a:rPr>
              <a:t>MODELİ</a:t>
            </a:r>
            <a:r>
              <a:rPr sz="1100" spc="-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151616"/>
                </a:solidFill>
                <a:latin typeface="Trebuchet MS"/>
                <a:cs typeface="Trebuchet MS"/>
              </a:rPr>
              <a:t>İNŞAAT</a:t>
            </a:r>
            <a:r>
              <a:rPr sz="1100" spc="-7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151616"/>
                </a:solidFill>
                <a:latin typeface="Trebuchet MS"/>
                <a:cs typeface="Trebuchet MS"/>
              </a:rPr>
              <a:t>YAPIM</a:t>
            </a:r>
            <a:r>
              <a:rPr sz="1100" spc="-4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151616"/>
                </a:solidFill>
                <a:latin typeface="Trebuchet MS"/>
                <a:cs typeface="Trebuchet MS"/>
              </a:rPr>
              <a:t>TEKLİFİMİZ’</a:t>
            </a:r>
            <a:r>
              <a:rPr sz="1100" spc="-7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151616"/>
                </a:solidFill>
                <a:latin typeface="Trebuchet MS"/>
                <a:cs typeface="Trebuchet MS"/>
              </a:rPr>
              <a:t>aşağıdaki</a:t>
            </a:r>
            <a:r>
              <a:rPr sz="1100" spc="-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151616"/>
                </a:solidFill>
                <a:latin typeface="Trebuchet MS"/>
                <a:cs typeface="Trebuchet MS"/>
              </a:rPr>
              <a:t>gibidir.</a:t>
            </a:r>
            <a:endParaRPr sz="1100" dirty="0">
              <a:latin typeface="Trebuchet MS"/>
              <a:cs typeface="Trebuchet MS"/>
            </a:endParaRPr>
          </a:p>
          <a:p>
            <a:pPr marL="15240">
              <a:lnSpc>
                <a:spcPct val="100000"/>
              </a:lnSpc>
              <a:spcBef>
                <a:spcPts val="1205"/>
              </a:spcBef>
            </a:pP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6306</a:t>
            </a:r>
            <a:r>
              <a:rPr sz="1100" b="1" spc="-3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sayılı</a:t>
            </a:r>
            <a:r>
              <a:rPr sz="1100" b="1" spc="-2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spc="-10" dirty="0">
                <a:solidFill>
                  <a:srgbClr val="313130"/>
                </a:solidFill>
                <a:latin typeface="Trebuchet MS"/>
                <a:cs typeface="Trebuchet MS"/>
              </a:rPr>
              <a:t>Kentsel</a:t>
            </a:r>
            <a:r>
              <a:rPr sz="1100" b="1" spc="-5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Dönüşüm</a:t>
            </a:r>
            <a:r>
              <a:rPr sz="1100" b="1" spc="-2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ve</a:t>
            </a:r>
            <a:r>
              <a:rPr sz="1100" b="1" spc="-2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8189</a:t>
            </a:r>
            <a:r>
              <a:rPr sz="1100" b="1" spc="-3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Sayılı Yarısı</a:t>
            </a:r>
            <a:r>
              <a:rPr sz="1100" b="1" spc="-1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Bizden</a:t>
            </a:r>
            <a:r>
              <a:rPr sz="1100" b="1" spc="-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Kanun</a:t>
            </a:r>
            <a:r>
              <a:rPr sz="1100" b="1" spc="-6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Yasası</a:t>
            </a:r>
            <a:r>
              <a:rPr sz="1100" b="1" spc="-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kapsamında</a:t>
            </a:r>
            <a:r>
              <a:rPr sz="1100" spc="-3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en</a:t>
            </a:r>
            <a:r>
              <a:rPr sz="1100" spc="-3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son</a:t>
            </a:r>
            <a:r>
              <a:rPr sz="1100" spc="-4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inşaat</a:t>
            </a:r>
            <a:r>
              <a:rPr sz="1100" spc="-6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teknikleri</a:t>
            </a:r>
            <a:r>
              <a:rPr sz="1100" spc="-3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ile</a:t>
            </a:r>
            <a:r>
              <a:rPr sz="1100" spc="-4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ve</a:t>
            </a:r>
            <a:r>
              <a:rPr sz="1100" spc="-5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bölge</a:t>
            </a:r>
            <a:r>
              <a:rPr sz="1100" spc="-4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313130"/>
                </a:solidFill>
                <a:latin typeface="Trebuchet MS"/>
                <a:cs typeface="Trebuchet MS"/>
              </a:rPr>
              <a:t>standartlarının</a:t>
            </a:r>
            <a:r>
              <a:rPr sz="1100" spc="-3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üstünde</a:t>
            </a:r>
            <a:r>
              <a:rPr sz="1100" spc="-5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lüks</a:t>
            </a:r>
            <a:r>
              <a:rPr sz="1100" spc="-2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bir</a:t>
            </a:r>
            <a:r>
              <a:rPr sz="1100" spc="-3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konseptle</a:t>
            </a:r>
            <a:r>
              <a:rPr sz="1100" spc="-6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yeniden</a:t>
            </a:r>
            <a:r>
              <a:rPr sz="1100" spc="-3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inşa</a:t>
            </a:r>
            <a:r>
              <a:rPr sz="1100" spc="-4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etmek</a:t>
            </a:r>
            <a:r>
              <a:rPr sz="1100" spc="-4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313130"/>
                </a:solidFill>
                <a:latin typeface="Trebuchet MS"/>
                <a:cs typeface="Trebuchet MS"/>
              </a:rPr>
              <a:t>üzere</a:t>
            </a:r>
            <a:endParaRPr sz="1100" dirty="0">
              <a:latin typeface="Trebuchet MS"/>
              <a:cs typeface="Trebuchet MS"/>
            </a:endParaRPr>
          </a:p>
          <a:p>
            <a:pPr marL="15240">
              <a:lnSpc>
                <a:spcPct val="100000"/>
              </a:lnSpc>
              <a:spcBef>
                <a:spcPts val="1200"/>
              </a:spcBef>
            </a:pP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YERİNDE</a:t>
            </a:r>
            <a:r>
              <a:rPr sz="1100" b="1" spc="-8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DÖNÜŞÜM</a:t>
            </a:r>
            <a:r>
              <a:rPr sz="1100" b="1" spc="-6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MODELİ</a:t>
            </a:r>
            <a:r>
              <a:rPr sz="1100" b="1" spc="-4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spc="-10" dirty="0">
                <a:solidFill>
                  <a:srgbClr val="313130"/>
                </a:solidFill>
                <a:latin typeface="Trebuchet MS"/>
                <a:cs typeface="Trebuchet MS"/>
              </a:rPr>
              <a:t>İNŞAAT</a:t>
            </a:r>
            <a:r>
              <a:rPr sz="1100" b="1" spc="-7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YAPIM</a:t>
            </a:r>
            <a:r>
              <a:rPr sz="1100" b="1" spc="-5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TEKLİFİMİZ’</a:t>
            </a:r>
            <a:r>
              <a:rPr sz="1100" b="1" spc="-4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aşağıdaki</a:t>
            </a:r>
            <a:r>
              <a:rPr sz="1100" spc="-5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313130"/>
                </a:solidFill>
                <a:latin typeface="Trebuchet MS"/>
                <a:cs typeface="Trebuchet MS"/>
              </a:rPr>
              <a:t>gibidir.</a:t>
            </a:r>
            <a:endParaRPr sz="11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1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1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Bu</a:t>
            </a:r>
            <a:r>
              <a:rPr sz="1100" spc="-2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teklimizi</a:t>
            </a:r>
            <a:r>
              <a:rPr sz="1100" spc="-1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uygun</a:t>
            </a:r>
            <a:r>
              <a:rPr sz="1100" spc="-2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bulacağınızı</a:t>
            </a:r>
            <a:r>
              <a:rPr sz="1100" spc="-1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ümit</a:t>
            </a:r>
            <a:r>
              <a:rPr sz="1100" spc="-5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eder</a:t>
            </a:r>
            <a:r>
              <a:rPr sz="1100" spc="-4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bu</a:t>
            </a:r>
            <a:r>
              <a:rPr sz="1100" spc="-2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işbirliği</a:t>
            </a:r>
            <a:r>
              <a:rPr sz="1100" spc="-2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313130"/>
                </a:solidFill>
                <a:latin typeface="Trebuchet MS"/>
                <a:cs typeface="Trebuchet MS"/>
              </a:rPr>
              <a:t>teşebbüsümüzün</a:t>
            </a:r>
            <a:r>
              <a:rPr sz="1100" spc="-1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hem</a:t>
            </a:r>
            <a:r>
              <a:rPr sz="1100" spc="-4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sizler</a:t>
            </a:r>
            <a:r>
              <a:rPr sz="1100" spc="-1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hem</a:t>
            </a:r>
            <a:r>
              <a:rPr sz="1100" spc="-4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bizler</a:t>
            </a:r>
            <a:r>
              <a:rPr sz="1100" spc="-1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için</a:t>
            </a:r>
            <a:r>
              <a:rPr sz="1100" spc="-4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hayırlara</a:t>
            </a:r>
            <a:r>
              <a:rPr sz="1100" spc="-4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vesile</a:t>
            </a:r>
            <a:r>
              <a:rPr sz="1100" spc="-4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olmasını</a:t>
            </a:r>
            <a:r>
              <a:rPr sz="1100" spc="-1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temenni</a:t>
            </a:r>
            <a:r>
              <a:rPr sz="1100" spc="-2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313130"/>
                </a:solidFill>
                <a:latin typeface="Trebuchet MS"/>
                <a:cs typeface="Trebuchet MS"/>
              </a:rPr>
              <a:t>ederiz.</a:t>
            </a:r>
            <a:endParaRPr sz="11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740"/>
              </a:spcBef>
            </a:pPr>
            <a:endParaRPr sz="1100" dirty="0">
              <a:latin typeface="Trebuchet MS"/>
              <a:cs typeface="Trebuchet MS"/>
            </a:endParaRPr>
          </a:p>
          <a:p>
            <a:pPr marL="12700" marR="2045335">
              <a:lnSpc>
                <a:spcPct val="149100"/>
              </a:lnSpc>
            </a:pP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1.</a:t>
            </a:r>
            <a:r>
              <a:rPr sz="1100" b="1" spc="1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151616"/>
                </a:solidFill>
                <a:latin typeface="Trebuchet MS"/>
                <a:cs typeface="Trebuchet MS"/>
              </a:rPr>
              <a:t>3917</a:t>
            </a:r>
            <a:r>
              <a:rPr sz="1100" b="1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151616"/>
                </a:solidFill>
                <a:latin typeface="Trebuchet MS"/>
                <a:cs typeface="Trebuchet MS"/>
              </a:rPr>
              <a:t>nolu</a:t>
            </a:r>
            <a:r>
              <a:rPr sz="1100" b="1" spc="-2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151616"/>
                </a:solidFill>
                <a:latin typeface="Trebuchet MS"/>
                <a:cs typeface="Trebuchet MS"/>
              </a:rPr>
              <a:t>parselde</a:t>
            </a:r>
            <a:r>
              <a:rPr sz="1100" b="1" spc="-3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resmi</a:t>
            </a:r>
            <a:r>
              <a:rPr sz="1100" spc="-5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imar</a:t>
            </a:r>
            <a:r>
              <a:rPr sz="1100" spc="-2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durumuna</a:t>
            </a:r>
            <a:r>
              <a:rPr sz="1100" spc="-3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uygun</a:t>
            </a:r>
            <a:r>
              <a:rPr sz="1100" spc="-6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inşa</a:t>
            </a:r>
            <a:r>
              <a:rPr sz="1100" spc="-2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edeceğimiz</a:t>
            </a:r>
            <a:r>
              <a:rPr sz="1100" spc="-2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binamızda</a:t>
            </a:r>
            <a:r>
              <a:rPr sz="1100" spc="-4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ortaya</a:t>
            </a:r>
            <a:r>
              <a:rPr sz="1100" spc="-5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çıkacak</a:t>
            </a:r>
            <a:r>
              <a:rPr sz="1100" spc="-2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ruhsat</a:t>
            </a:r>
            <a:r>
              <a:rPr sz="1100" spc="-5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harçları,</a:t>
            </a:r>
            <a:r>
              <a:rPr sz="1100" spc="-4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kat</a:t>
            </a:r>
            <a:r>
              <a:rPr sz="1100" spc="-3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irtifak</a:t>
            </a:r>
            <a:r>
              <a:rPr sz="1100" spc="-3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kurulması</a:t>
            </a:r>
            <a:r>
              <a:rPr sz="1100" spc="-2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için</a:t>
            </a:r>
            <a:r>
              <a:rPr sz="1100" spc="-5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gerekli</a:t>
            </a:r>
            <a:r>
              <a:rPr sz="1100" spc="-3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harç</a:t>
            </a:r>
            <a:r>
              <a:rPr sz="1100" b="1" spc="-3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ve</a:t>
            </a:r>
            <a:r>
              <a:rPr sz="1100" b="1" spc="-4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spc="-10" dirty="0">
                <a:solidFill>
                  <a:srgbClr val="313130"/>
                </a:solidFill>
                <a:latin typeface="Trebuchet MS"/>
                <a:cs typeface="Trebuchet MS"/>
              </a:rPr>
              <a:t>masraflar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YÜKLENİCİ</a:t>
            </a:r>
            <a:r>
              <a:rPr sz="1100" b="1" spc="-3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FİRMA’ya</a:t>
            </a:r>
            <a:r>
              <a:rPr sz="1100" b="1" spc="-2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313130"/>
                </a:solidFill>
                <a:latin typeface="Trebuchet MS"/>
                <a:cs typeface="Trebuchet MS"/>
              </a:rPr>
              <a:t>aittir.</a:t>
            </a:r>
            <a:endParaRPr sz="1100" dirty="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70633" y="5716269"/>
            <a:ext cx="136861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2.</a:t>
            </a:r>
            <a:r>
              <a:rPr sz="1100" b="1" spc="1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Proje</a:t>
            </a:r>
            <a:r>
              <a:rPr sz="1100" spc="-25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alanında</a:t>
            </a:r>
            <a:r>
              <a:rPr sz="1100" spc="-45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yapılacak</a:t>
            </a:r>
            <a:r>
              <a:rPr sz="1100" spc="-30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olan</a:t>
            </a:r>
            <a:r>
              <a:rPr sz="1100" spc="-25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zemin</a:t>
            </a:r>
            <a:r>
              <a:rPr sz="1100" spc="-25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etüd</a:t>
            </a:r>
            <a:r>
              <a:rPr sz="1100" spc="-40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sondaj</a:t>
            </a:r>
            <a:r>
              <a:rPr sz="1100" spc="-40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çalışmaları</a:t>
            </a:r>
            <a:r>
              <a:rPr sz="1100" spc="-25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sonrasında</a:t>
            </a:r>
            <a:r>
              <a:rPr sz="1100" spc="-50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hazırlanacak</a:t>
            </a:r>
            <a:r>
              <a:rPr sz="1100" spc="-45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olan</a:t>
            </a:r>
            <a:r>
              <a:rPr sz="1100" spc="-25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FORE</a:t>
            </a:r>
            <a:r>
              <a:rPr sz="1100" spc="-15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KAZIK</a:t>
            </a:r>
            <a:r>
              <a:rPr sz="1100" spc="20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–</a:t>
            </a:r>
            <a:r>
              <a:rPr sz="1100" spc="-20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İKSA</a:t>
            </a:r>
            <a:r>
              <a:rPr sz="1100" spc="-30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KAZIK</a:t>
            </a:r>
            <a:r>
              <a:rPr sz="1100" spc="-25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–</a:t>
            </a:r>
            <a:r>
              <a:rPr sz="1100" spc="-20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JET</a:t>
            </a:r>
            <a:r>
              <a:rPr sz="1100" spc="-15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GROUT</a:t>
            </a:r>
            <a:r>
              <a:rPr sz="1100" spc="-35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–</a:t>
            </a:r>
            <a:r>
              <a:rPr sz="1100" spc="-20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ZEMİN</a:t>
            </a:r>
            <a:r>
              <a:rPr sz="1100" spc="-30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İYİLEŞTİRME</a:t>
            </a:r>
            <a:r>
              <a:rPr sz="1100" spc="-10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masrafları</a:t>
            </a:r>
            <a:r>
              <a:rPr sz="1100" spc="-20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ARSA</a:t>
            </a:r>
            <a:r>
              <a:rPr sz="1100" spc="-30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SAHİPLERİ</a:t>
            </a:r>
            <a:r>
              <a:rPr sz="1100" spc="-20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VE</a:t>
            </a:r>
            <a:r>
              <a:rPr sz="1100" spc="-35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MÜTEAHHİT</a:t>
            </a:r>
            <a:r>
              <a:rPr sz="1100" spc="-20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FİRMA’ya</a:t>
            </a:r>
            <a:r>
              <a:rPr sz="1100" spc="-30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Ait</a:t>
            </a:r>
            <a:r>
              <a:rPr sz="1100" spc="-30" dirty="0">
                <a:latin typeface="Trebuchet MS"/>
                <a:cs typeface="Trebuchet MS"/>
              </a:rPr>
              <a:t> </a:t>
            </a:r>
            <a:r>
              <a:rPr sz="1100" spc="-10" dirty="0">
                <a:latin typeface="Trebuchet MS"/>
                <a:cs typeface="Trebuchet MS"/>
              </a:rPr>
              <a:t>Olacaktır.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70633" y="6436588"/>
            <a:ext cx="11787505" cy="2991973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229870" indent="-217170">
              <a:lnSpc>
                <a:spcPct val="100000"/>
              </a:lnSpc>
              <a:spcBef>
                <a:spcPts val="745"/>
              </a:spcBef>
              <a:buFont typeface="Trebuchet MS"/>
              <a:buAutoNum type="arabicPeriod" startAt="3"/>
              <a:tabLst>
                <a:tab pos="229870" algn="l"/>
              </a:tabLst>
            </a:pP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Tüm</a:t>
            </a:r>
            <a:r>
              <a:rPr sz="1100" spc="-5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vekalet’lerin</a:t>
            </a:r>
            <a:r>
              <a:rPr sz="1100" spc="-4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eksiksiz</a:t>
            </a:r>
            <a:r>
              <a:rPr sz="1100" spc="-3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Müteahhit</a:t>
            </a:r>
            <a:r>
              <a:rPr sz="1100" spc="-4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313130"/>
                </a:solidFill>
                <a:latin typeface="Trebuchet MS"/>
                <a:cs typeface="Trebuchet MS"/>
              </a:rPr>
              <a:t>firmaya</a:t>
            </a:r>
            <a:r>
              <a:rPr sz="1100" spc="-4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313130"/>
                </a:solidFill>
                <a:latin typeface="Trebuchet MS"/>
                <a:cs typeface="Trebuchet MS"/>
              </a:rPr>
              <a:t>teslim</a:t>
            </a:r>
            <a:r>
              <a:rPr sz="1100" spc="-4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edilmesini</a:t>
            </a:r>
            <a:r>
              <a:rPr sz="1100" spc="-4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müteakip</a:t>
            </a:r>
            <a:r>
              <a:rPr sz="1100" spc="-1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6306</a:t>
            </a:r>
            <a:r>
              <a:rPr sz="1100" b="1" spc="-6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sayılı</a:t>
            </a:r>
            <a:r>
              <a:rPr sz="1100" spc="-1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Kentsel</a:t>
            </a:r>
            <a:r>
              <a:rPr sz="1100" spc="-2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313130"/>
                </a:solidFill>
                <a:latin typeface="Trebuchet MS"/>
                <a:cs typeface="Trebuchet MS"/>
              </a:rPr>
              <a:t>Dönüşüm</a:t>
            </a:r>
            <a:r>
              <a:rPr sz="1100" spc="-4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ve</a:t>
            </a:r>
            <a:r>
              <a:rPr sz="1100" spc="-6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spc="-30" dirty="0">
                <a:solidFill>
                  <a:srgbClr val="313130"/>
                </a:solidFill>
                <a:latin typeface="Trebuchet MS"/>
                <a:cs typeface="Trebuchet MS"/>
              </a:rPr>
              <a:t>8189</a:t>
            </a:r>
            <a:r>
              <a:rPr sz="1100" b="1" spc="-5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spc="-25" dirty="0">
                <a:solidFill>
                  <a:srgbClr val="313130"/>
                </a:solidFill>
                <a:latin typeface="Trebuchet MS"/>
                <a:cs typeface="Trebuchet MS"/>
              </a:rPr>
              <a:t>Sayılı</a:t>
            </a:r>
            <a:r>
              <a:rPr sz="1100" spc="-6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spc="-25" dirty="0">
                <a:solidFill>
                  <a:srgbClr val="313130"/>
                </a:solidFill>
                <a:latin typeface="Trebuchet MS"/>
                <a:cs typeface="Trebuchet MS"/>
              </a:rPr>
              <a:t>Kanun</a:t>
            </a:r>
            <a:r>
              <a:rPr sz="1100" spc="-6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Yasası</a:t>
            </a:r>
            <a:r>
              <a:rPr sz="1100" spc="-3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kapsamında</a:t>
            </a:r>
            <a:r>
              <a:rPr sz="1100" spc="-3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313130"/>
                </a:solidFill>
                <a:latin typeface="Trebuchet MS"/>
                <a:cs typeface="Trebuchet MS"/>
              </a:rPr>
              <a:t>çalışmalara</a:t>
            </a:r>
            <a:r>
              <a:rPr sz="1100" spc="-3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başlamayı</a:t>
            </a:r>
            <a:r>
              <a:rPr sz="1100" spc="-3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ve</a:t>
            </a:r>
            <a:r>
              <a:rPr sz="1100" spc="-4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313130"/>
                </a:solidFill>
                <a:latin typeface="Trebuchet MS"/>
                <a:cs typeface="Trebuchet MS"/>
              </a:rPr>
              <a:t>kanunun</a:t>
            </a:r>
            <a:endParaRPr sz="1100" dirty="0">
              <a:latin typeface="Trebuchet MS"/>
              <a:cs typeface="Trebuchet MS"/>
            </a:endParaRPr>
          </a:p>
          <a:p>
            <a:pPr marL="12700" marR="5080">
              <a:lnSpc>
                <a:spcPts val="1989"/>
              </a:lnSpc>
              <a:spcBef>
                <a:spcPts val="155"/>
              </a:spcBef>
            </a:pP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öngördüğü</a:t>
            </a:r>
            <a:r>
              <a:rPr sz="1100" spc="-6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sürelerde</a:t>
            </a:r>
            <a:r>
              <a:rPr sz="1100" spc="-4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binanızı iş</a:t>
            </a:r>
            <a:r>
              <a:rPr sz="1100" spc="-3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bu</a:t>
            </a:r>
            <a:r>
              <a:rPr sz="1100" spc="-5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yasa</a:t>
            </a:r>
            <a:r>
              <a:rPr sz="1100" spc="-4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kapsamında</a:t>
            </a:r>
            <a:r>
              <a:rPr sz="1100" spc="-2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riskli</a:t>
            </a:r>
            <a:r>
              <a:rPr sz="1100" spc="-1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alan</a:t>
            </a:r>
            <a:r>
              <a:rPr sz="1100" spc="-2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ilanı</a:t>
            </a:r>
            <a:r>
              <a:rPr sz="1100" spc="-4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yaptırarak</a:t>
            </a:r>
            <a:r>
              <a:rPr sz="1100" spc="-2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BİNANIN</a:t>
            </a:r>
            <a:r>
              <a:rPr sz="1100" b="1" spc="-3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BU</a:t>
            </a:r>
            <a:r>
              <a:rPr sz="1100" b="1" spc="-2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spc="-20" dirty="0">
                <a:solidFill>
                  <a:srgbClr val="313130"/>
                </a:solidFill>
                <a:latin typeface="Trebuchet MS"/>
                <a:cs typeface="Trebuchet MS"/>
              </a:rPr>
              <a:t>KAPSAMDA</a:t>
            </a:r>
            <a:r>
              <a:rPr sz="1100" b="1" spc="-9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YENİDEN</a:t>
            </a:r>
            <a:r>
              <a:rPr sz="1100" b="1" spc="-3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YAPILABİLMESİ</a:t>
            </a:r>
            <a:r>
              <a:rPr sz="1100" b="1" spc="-3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İÇİN</a:t>
            </a:r>
            <a:r>
              <a:rPr sz="1100" b="1" spc="-4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BAKANLIK</a:t>
            </a:r>
            <a:r>
              <a:rPr sz="1100" b="1" spc="-3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ve</a:t>
            </a:r>
            <a:r>
              <a:rPr sz="1100" b="1" spc="-5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İLGİLİ</a:t>
            </a:r>
            <a:r>
              <a:rPr sz="1100" b="1" spc="-1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RESMİ</a:t>
            </a:r>
            <a:r>
              <a:rPr sz="1100" b="1" spc="-10" dirty="0">
                <a:solidFill>
                  <a:srgbClr val="313130"/>
                </a:solidFill>
                <a:latin typeface="Trebuchet MS"/>
                <a:cs typeface="Trebuchet MS"/>
              </a:rPr>
              <a:t> KURUMLAR</a:t>
            </a:r>
            <a:r>
              <a:rPr sz="1100" b="1" spc="-2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NEZDİNDE</a:t>
            </a:r>
            <a:r>
              <a:rPr sz="1100" b="1" spc="-4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spc="-25" dirty="0">
                <a:solidFill>
                  <a:srgbClr val="313130"/>
                </a:solidFill>
                <a:latin typeface="Trebuchet MS"/>
                <a:cs typeface="Trebuchet MS"/>
              </a:rPr>
              <a:t>TÜM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ÇALIŞMALARI</a:t>
            </a:r>
            <a:r>
              <a:rPr sz="1100" b="1" spc="-5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spc="-10" dirty="0">
                <a:solidFill>
                  <a:srgbClr val="313130"/>
                </a:solidFill>
                <a:latin typeface="Trebuchet MS"/>
                <a:cs typeface="Trebuchet MS"/>
              </a:rPr>
              <a:t>TAMAMLAMAYI</a:t>
            </a:r>
            <a:r>
              <a:rPr sz="1100" b="1" spc="-5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TAAHHÜT</a:t>
            </a:r>
            <a:r>
              <a:rPr sz="1100" b="1" spc="-5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spc="-10" dirty="0">
                <a:solidFill>
                  <a:srgbClr val="313130"/>
                </a:solidFill>
                <a:latin typeface="Trebuchet MS"/>
                <a:cs typeface="Trebuchet MS"/>
              </a:rPr>
              <a:t>EDİYORUZ.</a:t>
            </a:r>
            <a:endParaRPr sz="11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0"/>
              </a:spcBef>
            </a:pPr>
            <a:endParaRPr sz="1100" dirty="0">
              <a:latin typeface="Trebuchet MS"/>
              <a:cs typeface="Trebuchet MS"/>
            </a:endParaRPr>
          </a:p>
          <a:p>
            <a:pPr marL="186690" indent="-173990">
              <a:lnSpc>
                <a:spcPct val="100000"/>
              </a:lnSpc>
              <a:buFont typeface="Trebuchet MS"/>
              <a:buAutoNum type="arabicPeriod" startAt="4"/>
              <a:tabLst>
                <a:tab pos="186690" algn="l"/>
              </a:tabLst>
            </a:pP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Tüm</a:t>
            </a:r>
            <a:r>
              <a:rPr sz="1100" spc="-2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313130"/>
                </a:solidFill>
                <a:latin typeface="Trebuchet MS"/>
                <a:cs typeface="Trebuchet MS"/>
              </a:rPr>
              <a:t>vekaletname’lerin</a:t>
            </a:r>
            <a:r>
              <a:rPr sz="1100" spc="-2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ve</a:t>
            </a:r>
            <a:r>
              <a:rPr sz="1100" spc="-4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spc="-20" dirty="0">
                <a:solidFill>
                  <a:srgbClr val="313130"/>
                </a:solidFill>
                <a:latin typeface="Trebuchet MS"/>
                <a:cs typeface="Trebuchet MS"/>
              </a:rPr>
              <a:t>noter</a:t>
            </a:r>
            <a:r>
              <a:rPr sz="1100" spc="-4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spc="-25" dirty="0">
                <a:solidFill>
                  <a:srgbClr val="313130"/>
                </a:solidFill>
                <a:latin typeface="Trebuchet MS"/>
                <a:cs typeface="Trebuchet MS"/>
              </a:rPr>
              <a:t>sözleşmelerinin</a:t>
            </a:r>
            <a:r>
              <a:rPr sz="1100" spc="-5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tarafımıza</a:t>
            </a:r>
            <a:r>
              <a:rPr sz="1100" spc="-1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tesliminden</a:t>
            </a:r>
            <a:r>
              <a:rPr sz="1100" spc="-2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itibaren</a:t>
            </a:r>
            <a:r>
              <a:rPr sz="1100" spc="-2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en</a:t>
            </a:r>
            <a:r>
              <a:rPr sz="1100" spc="-2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geç</a:t>
            </a:r>
            <a:r>
              <a:rPr sz="1100" spc="-1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dört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(3)</a:t>
            </a:r>
            <a:r>
              <a:rPr sz="1100" b="1" spc="-1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ay</a:t>
            </a:r>
            <a:r>
              <a:rPr sz="1100" spc="-3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içinde</a:t>
            </a:r>
            <a:r>
              <a:rPr sz="1100" spc="-2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projeler</a:t>
            </a:r>
            <a:r>
              <a:rPr sz="1100" spc="-2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hazırlanıp</a:t>
            </a:r>
            <a:r>
              <a:rPr sz="1100" spc="-1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ruhsat</a:t>
            </a:r>
            <a:r>
              <a:rPr sz="1100" spc="-3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313130"/>
                </a:solidFill>
                <a:latin typeface="Trebuchet MS"/>
                <a:cs typeface="Trebuchet MS"/>
              </a:rPr>
              <a:t>müracaatları</a:t>
            </a:r>
            <a:r>
              <a:rPr sz="1100" spc="-1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yapılmış</a:t>
            </a:r>
            <a:r>
              <a:rPr sz="1100" spc="-10" dirty="0">
                <a:solidFill>
                  <a:srgbClr val="313130"/>
                </a:solidFill>
                <a:latin typeface="Trebuchet MS"/>
                <a:cs typeface="Trebuchet MS"/>
              </a:rPr>
              <a:t> olacaktır.</a:t>
            </a:r>
            <a:endParaRPr sz="11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buClr>
                <a:srgbClr val="313130"/>
              </a:buClr>
              <a:buFont typeface="Trebuchet MS"/>
              <a:buAutoNum type="arabicPeriod" startAt="4"/>
            </a:pPr>
            <a:endParaRPr sz="11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Clr>
                <a:srgbClr val="313130"/>
              </a:buClr>
              <a:buFont typeface="Trebuchet MS"/>
              <a:buAutoNum type="arabicPeriod" startAt="4"/>
            </a:pPr>
            <a:endParaRPr sz="1100" dirty="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buFont typeface="Trebuchet MS"/>
              <a:buAutoNum type="arabicPeriod" startAt="4"/>
              <a:tabLst>
                <a:tab pos="189230" algn="l"/>
              </a:tabLst>
            </a:pP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Ruhsat</a:t>
            </a:r>
            <a:r>
              <a:rPr sz="1100" spc="-3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alım</a:t>
            </a:r>
            <a:r>
              <a:rPr sz="1100" spc="-5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tarihinden</a:t>
            </a:r>
            <a:r>
              <a:rPr sz="1100" spc="-5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itibaren</a:t>
            </a:r>
            <a:r>
              <a:rPr sz="1100" spc="-2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12</a:t>
            </a:r>
            <a:r>
              <a:rPr sz="1100" b="1" spc="-7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ay</a:t>
            </a:r>
            <a:r>
              <a:rPr sz="1100" b="1" spc="-4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içinde</a:t>
            </a:r>
            <a:r>
              <a:rPr sz="1100" spc="-5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inşaatını</a:t>
            </a:r>
            <a:r>
              <a:rPr sz="1100" spc="-2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tamamlayıp</a:t>
            </a:r>
            <a:r>
              <a:rPr sz="1100" spc="-4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daireleri</a:t>
            </a:r>
            <a:r>
              <a:rPr sz="1100" spc="-2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teslim</a:t>
            </a:r>
            <a:r>
              <a:rPr sz="1100" spc="-3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etmeyi</a:t>
            </a:r>
            <a:r>
              <a:rPr sz="1100" spc="-5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taahhüt</a:t>
            </a:r>
            <a:r>
              <a:rPr sz="1100" spc="-5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313130"/>
                </a:solidFill>
                <a:latin typeface="Trebuchet MS"/>
                <a:cs typeface="Trebuchet MS"/>
              </a:rPr>
              <a:t>ediyoruz.</a:t>
            </a:r>
            <a:endParaRPr sz="11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685"/>
              </a:spcBef>
              <a:buClr>
                <a:srgbClr val="313130"/>
              </a:buClr>
              <a:buFont typeface="Trebuchet MS"/>
              <a:buAutoNum type="arabicPeriod" startAt="4"/>
            </a:pPr>
            <a:endParaRPr sz="1100" dirty="0">
              <a:latin typeface="Trebuchet MS"/>
              <a:cs typeface="Trebuchet MS"/>
            </a:endParaRPr>
          </a:p>
          <a:p>
            <a:pPr marL="12700" marR="370205" indent="176530">
              <a:lnSpc>
                <a:spcPct val="151100"/>
              </a:lnSpc>
              <a:spcBef>
                <a:spcPts val="5"/>
              </a:spcBef>
              <a:buFont typeface="Trebuchet MS"/>
              <a:buAutoNum type="arabicPeriod" startAt="4"/>
              <a:tabLst>
                <a:tab pos="189230" algn="l"/>
              </a:tabLst>
            </a:pP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İnşaatın</a:t>
            </a:r>
            <a:r>
              <a:rPr sz="1100" spc="-3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yapımı</a:t>
            </a:r>
            <a:r>
              <a:rPr sz="1100" spc="-2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sırasında</a:t>
            </a:r>
            <a:r>
              <a:rPr sz="1100" spc="-3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yeni</a:t>
            </a:r>
            <a:r>
              <a:rPr sz="1100" spc="-2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imar</a:t>
            </a:r>
            <a:r>
              <a:rPr sz="1100" spc="-3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kanunu</a:t>
            </a:r>
            <a:r>
              <a:rPr sz="1100" spc="-2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ve</a:t>
            </a:r>
            <a:r>
              <a:rPr sz="1100" spc="-4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313130"/>
                </a:solidFill>
                <a:latin typeface="Trebuchet MS"/>
                <a:cs typeface="Trebuchet MS"/>
              </a:rPr>
              <a:t>yönetmeliklerinde</a:t>
            </a:r>
            <a:r>
              <a:rPr sz="1100" spc="-3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değişiklik</a:t>
            </a:r>
            <a:r>
              <a:rPr sz="1100" spc="-1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sonucu</a:t>
            </a:r>
            <a:r>
              <a:rPr sz="1100" spc="-2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arsada</a:t>
            </a:r>
            <a:r>
              <a:rPr sz="1100" spc="-4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kazanılacak</a:t>
            </a:r>
            <a:r>
              <a:rPr sz="1100" spc="-2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imar</a:t>
            </a:r>
            <a:r>
              <a:rPr sz="1100" spc="-1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hakları</a:t>
            </a:r>
            <a:r>
              <a:rPr sz="1100" spc="-1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kapsamında</a:t>
            </a:r>
            <a:r>
              <a:rPr sz="1100" spc="-4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projede</a:t>
            </a:r>
            <a:r>
              <a:rPr sz="1100" spc="-3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artış</a:t>
            </a:r>
            <a:r>
              <a:rPr sz="1100" spc="-3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söz</a:t>
            </a:r>
            <a:r>
              <a:rPr sz="1100" spc="-1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konusu</a:t>
            </a:r>
            <a:r>
              <a:rPr sz="1100" spc="-1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olursa</a:t>
            </a:r>
            <a:r>
              <a:rPr sz="1100" spc="-8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spc="-30" dirty="0">
                <a:solidFill>
                  <a:srgbClr val="313130"/>
                </a:solidFill>
                <a:latin typeface="Trebuchet MS"/>
                <a:cs typeface="Trebuchet MS"/>
              </a:rPr>
              <a:t>Tüm</a:t>
            </a:r>
            <a:r>
              <a:rPr sz="1100" spc="-5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Arsa</a:t>
            </a:r>
            <a:r>
              <a:rPr sz="1100" spc="-4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313130"/>
                </a:solidFill>
                <a:latin typeface="Trebuchet MS"/>
                <a:cs typeface="Trebuchet MS"/>
              </a:rPr>
              <a:t>sahiplerine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eşit</a:t>
            </a:r>
            <a:r>
              <a:rPr sz="1100" spc="-5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313130"/>
                </a:solidFill>
                <a:latin typeface="Trebuchet MS"/>
                <a:cs typeface="Trebuchet MS"/>
              </a:rPr>
              <a:t>oranda</a:t>
            </a:r>
            <a:r>
              <a:rPr sz="1100" spc="-4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paylaştırılacak</a:t>
            </a:r>
            <a:r>
              <a:rPr sz="1100" spc="-3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ve</a:t>
            </a:r>
            <a:r>
              <a:rPr sz="1100" spc="-4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ödeme</a:t>
            </a:r>
            <a:r>
              <a:rPr sz="1100" spc="-2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planı</a:t>
            </a:r>
            <a:r>
              <a:rPr sz="1100" spc="-5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ona</a:t>
            </a:r>
            <a:r>
              <a:rPr sz="1100" spc="-3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göre</a:t>
            </a:r>
            <a:r>
              <a:rPr sz="1100" spc="-2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tekrar</a:t>
            </a:r>
            <a:r>
              <a:rPr sz="1100" spc="-2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revize</a:t>
            </a:r>
            <a:r>
              <a:rPr sz="1100" spc="-4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313130"/>
                </a:solidFill>
                <a:latin typeface="Trebuchet MS"/>
                <a:cs typeface="Trebuchet MS"/>
              </a:rPr>
              <a:t>edilecektir.</a:t>
            </a:r>
            <a:endParaRPr sz="11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buClr>
                <a:srgbClr val="313130"/>
              </a:buClr>
              <a:buFont typeface="Trebuchet MS"/>
              <a:buAutoNum type="arabicPeriod" startAt="4"/>
            </a:pPr>
            <a:endParaRPr sz="11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85"/>
              </a:spcBef>
              <a:buClr>
                <a:srgbClr val="313130"/>
              </a:buClr>
              <a:buFont typeface="Trebuchet MS"/>
              <a:buAutoNum type="arabicPeriod" startAt="4"/>
            </a:pPr>
            <a:endParaRPr sz="1100" dirty="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buFont typeface="Trebuchet MS"/>
              <a:buAutoNum type="arabicPeriod" startAt="4"/>
              <a:tabLst>
                <a:tab pos="189230" algn="l"/>
              </a:tabLst>
            </a:pP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Bütün</a:t>
            </a:r>
            <a:r>
              <a:rPr sz="1100" spc="-3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vergiler</a:t>
            </a:r>
            <a:r>
              <a:rPr sz="1100" spc="-2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YÜKLENİCİ FİRMA</a:t>
            </a:r>
            <a:r>
              <a:rPr sz="1100" spc="-4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313130"/>
                </a:solidFill>
                <a:latin typeface="Trebuchet MS"/>
                <a:cs typeface="Trebuchet MS"/>
              </a:rPr>
              <a:t>tarafından</a:t>
            </a:r>
            <a:r>
              <a:rPr sz="1100" spc="-5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313130"/>
                </a:solidFill>
                <a:latin typeface="Trebuchet MS"/>
                <a:cs typeface="Trebuchet MS"/>
              </a:rPr>
              <a:t>ödenecek</a:t>
            </a:r>
            <a:r>
              <a:rPr sz="1100" spc="-3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ve</a:t>
            </a:r>
            <a:r>
              <a:rPr sz="1100" spc="-5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Yapı</a:t>
            </a:r>
            <a:r>
              <a:rPr sz="1100" spc="-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Kullanma</a:t>
            </a:r>
            <a:r>
              <a:rPr sz="1100" spc="-1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İzin</a:t>
            </a:r>
            <a:r>
              <a:rPr sz="1100" spc="-3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Belgesi</a:t>
            </a:r>
            <a:r>
              <a:rPr sz="1100" spc="-1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( İSKÂN</a:t>
            </a:r>
            <a:r>
              <a:rPr sz="1100" spc="-1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313130"/>
                </a:solidFill>
                <a:latin typeface="Trebuchet MS"/>
                <a:cs typeface="Trebuchet MS"/>
              </a:rPr>
              <a:t>)</a:t>
            </a:r>
            <a:r>
              <a:rPr sz="1100" spc="-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lang="tr-TR" sz="1100" b="1" spc="-10" dirty="0">
                <a:solidFill>
                  <a:srgbClr val="313130"/>
                </a:solidFill>
                <a:latin typeface="Trebuchet MS"/>
                <a:cs typeface="Trebuchet MS"/>
              </a:rPr>
              <a:t>BEYDAĞI</a:t>
            </a:r>
            <a:r>
              <a:rPr sz="1100" b="1" spc="-2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spc="-10" dirty="0">
                <a:solidFill>
                  <a:srgbClr val="313130"/>
                </a:solidFill>
                <a:latin typeface="Trebuchet MS"/>
                <a:cs typeface="Trebuchet MS"/>
              </a:rPr>
              <a:t>İNŞAAT</a:t>
            </a:r>
            <a:r>
              <a:rPr sz="1100" b="1" spc="-7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313130"/>
                </a:solidFill>
                <a:latin typeface="Trebuchet MS"/>
                <a:cs typeface="Trebuchet MS"/>
              </a:rPr>
              <a:t>YAPI</a:t>
            </a:r>
            <a:r>
              <a:rPr sz="1100" b="1" spc="-55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313130"/>
                </a:solidFill>
                <a:latin typeface="Trebuchet MS"/>
                <a:cs typeface="Trebuchet MS"/>
              </a:rPr>
              <a:t>tarafından</a:t>
            </a:r>
            <a:r>
              <a:rPr sz="1100" spc="-50" dirty="0">
                <a:solidFill>
                  <a:srgbClr val="313130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313130"/>
                </a:solidFill>
                <a:latin typeface="Trebuchet MS"/>
                <a:cs typeface="Trebuchet MS"/>
              </a:rPr>
              <a:t>alınacaktır.</a:t>
            </a:r>
            <a:endParaRPr sz="11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14094" y="2656204"/>
            <a:ext cx="14454505" cy="5153660"/>
            <a:chOff x="1014094" y="2656204"/>
            <a:chExt cx="14454505" cy="5153660"/>
          </a:xfrm>
        </p:grpSpPr>
        <p:sp>
          <p:nvSpPr>
            <p:cNvPr id="3" name="object 3"/>
            <p:cNvSpPr/>
            <p:nvPr/>
          </p:nvSpPr>
          <p:spPr>
            <a:xfrm>
              <a:off x="2976244" y="2656204"/>
              <a:ext cx="12492355" cy="1355725"/>
            </a:xfrm>
            <a:custGeom>
              <a:avLst/>
              <a:gdLst/>
              <a:ahLst/>
              <a:cxnLst/>
              <a:rect l="l" t="t" r="r" b="b"/>
              <a:pathLst>
                <a:path w="12492355" h="1355725">
                  <a:moveTo>
                    <a:pt x="12492355" y="0"/>
                  </a:moveTo>
                  <a:lnTo>
                    <a:pt x="0" y="0"/>
                  </a:lnTo>
                  <a:lnTo>
                    <a:pt x="0" y="1355725"/>
                  </a:lnTo>
                  <a:lnTo>
                    <a:pt x="12492355" y="1355725"/>
                  </a:lnTo>
                  <a:lnTo>
                    <a:pt x="12492355" y="0"/>
                  </a:lnTo>
                  <a:close/>
                </a:path>
              </a:pathLst>
            </a:custGeom>
            <a:solidFill>
              <a:srgbClr val="5263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14094" y="3542029"/>
              <a:ext cx="4267835" cy="4267835"/>
            </a:xfrm>
            <a:custGeom>
              <a:avLst/>
              <a:gdLst/>
              <a:ahLst/>
              <a:cxnLst/>
              <a:rect l="l" t="t" r="r" b="b"/>
              <a:pathLst>
                <a:path w="4267835" h="4267834">
                  <a:moveTo>
                    <a:pt x="4267834" y="0"/>
                  </a:moveTo>
                  <a:lnTo>
                    <a:pt x="0" y="0"/>
                  </a:lnTo>
                  <a:lnTo>
                    <a:pt x="0" y="4267834"/>
                  </a:lnTo>
                  <a:lnTo>
                    <a:pt x="4267834" y="4267834"/>
                  </a:lnTo>
                  <a:lnTo>
                    <a:pt x="4267834" y="0"/>
                  </a:lnTo>
                  <a:close/>
                </a:path>
              </a:pathLst>
            </a:custGeom>
            <a:solidFill>
              <a:srgbClr val="FFFFFF">
                <a:alpha val="2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14094" y="4011929"/>
            <a:ext cx="4267835" cy="3797935"/>
          </a:xfrm>
          <a:prstGeom prst="rect">
            <a:avLst/>
          </a:prstGeom>
          <a:solidFill>
            <a:srgbClr val="FFFFFF">
              <a:alpha val="29803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700"/>
              </a:spcBef>
            </a:pPr>
            <a:endParaRPr sz="3600">
              <a:latin typeface="Times New Roman"/>
              <a:cs typeface="Times New Roman"/>
            </a:endParaRPr>
          </a:p>
          <a:p>
            <a:pPr marL="501015">
              <a:lnSpc>
                <a:spcPct val="100000"/>
              </a:lnSpc>
              <a:spcBef>
                <a:spcPts val="5"/>
              </a:spcBef>
            </a:pPr>
            <a:r>
              <a:rPr sz="3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HESAPLAMALAR</a:t>
            </a:r>
            <a:endParaRPr sz="36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3813</Words>
  <Application>Microsoft Office PowerPoint</Application>
  <PresentationFormat>Özel</PresentationFormat>
  <Paragraphs>407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31" baseType="lpstr">
      <vt:lpstr>Arial</vt:lpstr>
      <vt:lpstr>Calibri</vt:lpstr>
      <vt:lpstr>Microsoft Sans Serif</vt:lpstr>
      <vt:lpstr>Segoe Script</vt:lpstr>
      <vt:lpstr>Segoe UI</vt:lpstr>
      <vt:lpstr>Sitka Small</vt:lpstr>
      <vt:lpstr>Times New Roman</vt:lpstr>
      <vt:lpstr>Trebuchet MS</vt:lpstr>
      <vt:lpstr>Office Theme</vt:lpstr>
      <vt:lpstr>PowerPoint Sunusu</vt:lpstr>
      <vt:lpstr>Beydağı İnşaat - Yapı</vt:lpstr>
      <vt:lpstr>Yapıya özgünlük tanıyan dokunuşların mimarideki doğru uyumu...</vt:lpstr>
      <vt:lpstr>sevdiklerinizin değerini biliyor,</vt:lpstr>
      <vt:lpstr>her ayrıntısını mutluluğunuz için tasarlıyoruz</vt:lpstr>
      <vt:lpstr>PowerPoint Sunusu</vt:lpstr>
      <vt:lpstr>EVİNİZİN HER YERİNDE KALİTENİN İMZASI OLACAK!</vt:lpstr>
      <vt:lpstr>PowerPoint Sunusu</vt:lpstr>
      <vt:lpstr>  HESAPLAMALAR</vt:lpstr>
      <vt:lpstr>PowerPoint Sunusu</vt:lpstr>
      <vt:lpstr>Teknik ŞARTNAME</vt:lpstr>
      <vt:lpstr>TEKNİK ŞARTNAME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13 ADIMDA KENTSEL DÖNÜŞÜM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Backup_of_Backup_of_göknur Apt..cdr</dc:title>
  <dc:creator>user</dc:creator>
  <cp:lastModifiedBy>dilara madik</cp:lastModifiedBy>
  <cp:revision>3</cp:revision>
  <dcterms:created xsi:type="dcterms:W3CDTF">2025-12-25T05:18:29Z</dcterms:created>
  <dcterms:modified xsi:type="dcterms:W3CDTF">2025-12-25T06:05:21Z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2025-12-23T00:00:00Z</vt:filetime>
  </property>
  <property fmtid="{D5CDD505-2E9C-101B-9397-08002B2CF9AE}" pid="3" name="Creator">
    <vt:lpwstr>Microsoft® Word 2016</vt:lpwstr>
  </property>
  <property fmtid="{D5CDD505-2E9C-101B-9397-08002B2CF9AE}" pid="4" name="LastSaved">
    <vt:filetime>2025-12-25T00:00:00Z</vt:filetime>
  </property>
  <property fmtid="{D5CDD505-2E9C-101B-9397-08002B2CF9AE}" pid="5" name="Producer">
    <vt:lpwstr>www.ilovepdf.com</vt:lpwstr>
  </property>
</Properties>
</file>